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11" r:id="rId6"/>
    <p:sldId id="312" r:id="rId7"/>
    <p:sldId id="313" r:id="rId8"/>
    <p:sldId id="314" r:id="rId9"/>
    <p:sldId id="315" r:id="rId10"/>
    <p:sldId id="316" r:id="rId11"/>
    <p:sldId id="329"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3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IN"/>
              <a:t>OVER ALL ACCURACY AND LOSS</a:t>
            </a:r>
          </a:p>
        </c:rich>
      </c:tx>
      <c:layout>
        <c:manualLayout>
          <c:xMode val="edge"/>
          <c:yMode val="edge"/>
          <c:x val="0.17941666666666667"/>
          <c:y val="3.2407407407407406E-2"/>
        </c:manualLayout>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percentStacked"/>
        <c:varyColors val="0"/>
        <c:ser>
          <c:idx val="0"/>
          <c:order val="0"/>
          <c:tx>
            <c:strRef>
              <c:f>'[Chart in Microsoft PowerPoint]Sheet1'!$C$1</c:f>
              <c:strCache>
                <c:ptCount val="1"/>
                <c:pt idx="0">
                  <c:v>LR</c:v>
                </c:pt>
              </c:strCache>
            </c:strRef>
          </c:tx>
          <c:spPr>
            <a:solidFill>
              <a:schemeClr val="accent1"/>
            </a:solidFill>
            <a:ln>
              <a:noFill/>
            </a:ln>
            <a:effectLst/>
          </c:spPr>
          <c:invertIfNegative val="0"/>
          <c:cat>
            <c:multiLvlStrRef>
              <c:f>'[Chart in Microsoft PowerPoint]Sheet1'!$A$2:$B$8</c:f>
              <c:multiLvlStrCache>
                <c:ptCount val="7"/>
                <c:lvl>
                  <c:pt idx="0">
                    <c:v>adam</c:v>
                  </c:pt>
                  <c:pt idx="1">
                    <c:v>adam</c:v>
                  </c:pt>
                  <c:pt idx="2">
                    <c:v>rmsprop</c:v>
                  </c:pt>
                  <c:pt idx="3">
                    <c:v>adam</c:v>
                  </c:pt>
                  <c:pt idx="4">
                    <c:v>sgd</c:v>
                  </c:pt>
                  <c:pt idx="5">
                    <c:v>adam</c:v>
                  </c:pt>
                  <c:pt idx="6">
                    <c:v>adam</c:v>
                  </c:pt>
                </c:lvl>
                <c:lvl>
                  <c:pt idx="0">
                    <c:v>VGG16</c:v>
                  </c:pt>
                  <c:pt idx="1">
                    <c:v>LeNet</c:v>
                  </c:pt>
                  <c:pt idx="2">
                    <c:v>CNN</c:v>
                  </c:pt>
                  <c:pt idx="3">
                    <c:v>CNN</c:v>
                  </c:pt>
                  <c:pt idx="4">
                    <c:v>VGG16</c:v>
                  </c:pt>
                  <c:pt idx="5">
                    <c:v>DNN</c:v>
                  </c:pt>
                  <c:pt idx="6">
                    <c:v>ResNet</c:v>
                  </c:pt>
                </c:lvl>
              </c:multiLvlStrCache>
            </c:multiLvlStrRef>
          </c:cat>
          <c:val>
            <c:numRef>
              <c:f>'[Chart in Microsoft PowerPoint]Sheet1'!$C$2:$C$8</c:f>
              <c:numCache>
                <c:formatCode>General</c:formatCode>
                <c:ptCount val="7"/>
                <c:pt idx="0">
                  <c:v>1E-3</c:v>
                </c:pt>
                <c:pt idx="1">
                  <c:v>1E-3</c:v>
                </c:pt>
                <c:pt idx="2">
                  <c:v>1E-3</c:v>
                </c:pt>
                <c:pt idx="3">
                  <c:v>1E-3</c:v>
                </c:pt>
                <c:pt idx="4">
                  <c:v>1E-3</c:v>
                </c:pt>
                <c:pt idx="5">
                  <c:v>1E-3</c:v>
                </c:pt>
                <c:pt idx="6">
                  <c:v>1E-3</c:v>
                </c:pt>
              </c:numCache>
            </c:numRef>
          </c:val>
          <c:extLst>
            <c:ext xmlns:c16="http://schemas.microsoft.com/office/drawing/2014/chart" uri="{C3380CC4-5D6E-409C-BE32-E72D297353CC}">
              <c16:uniqueId val="{00000000-3877-4D82-B2F0-70292535DC37}"/>
            </c:ext>
          </c:extLst>
        </c:ser>
        <c:ser>
          <c:idx val="1"/>
          <c:order val="1"/>
          <c:tx>
            <c:strRef>
              <c:f>'[Chart in Microsoft PowerPoint]Sheet1'!$D$1</c:f>
              <c:strCache>
                <c:ptCount val="1"/>
                <c:pt idx="0">
                  <c:v>Accuracy</c:v>
                </c:pt>
              </c:strCache>
            </c:strRef>
          </c:tx>
          <c:spPr>
            <a:solidFill>
              <a:schemeClr val="accent2"/>
            </a:solidFill>
            <a:ln>
              <a:noFill/>
            </a:ln>
            <a:effectLst/>
          </c:spPr>
          <c:invertIfNegative val="0"/>
          <c:cat>
            <c:multiLvlStrRef>
              <c:f>'[Chart in Microsoft PowerPoint]Sheet1'!$A$2:$B$8</c:f>
              <c:multiLvlStrCache>
                <c:ptCount val="7"/>
                <c:lvl>
                  <c:pt idx="0">
                    <c:v>adam</c:v>
                  </c:pt>
                  <c:pt idx="1">
                    <c:v>adam</c:v>
                  </c:pt>
                  <c:pt idx="2">
                    <c:v>rmsprop</c:v>
                  </c:pt>
                  <c:pt idx="3">
                    <c:v>adam</c:v>
                  </c:pt>
                  <c:pt idx="4">
                    <c:v>sgd</c:v>
                  </c:pt>
                  <c:pt idx="5">
                    <c:v>adam</c:v>
                  </c:pt>
                  <c:pt idx="6">
                    <c:v>adam</c:v>
                  </c:pt>
                </c:lvl>
                <c:lvl>
                  <c:pt idx="0">
                    <c:v>VGG16</c:v>
                  </c:pt>
                  <c:pt idx="1">
                    <c:v>LeNet</c:v>
                  </c:pt>
                  <c:pt idx="2">
                    <c:v>CNN</c:v>
                  </c:pt>
                  <c:pt idx="3">
                    <c:v>CNN</c:v>
                  </c:pt>
                  <c:pt idx="4">
                    <c:v>VGG16</c:v>
                  </c:pt>
                  <c:pt idx="5">
                    <c:v>DNN</c:v>
                  </c:pt>
                  <c:pt idx="6">
                    <c:v>ResNet</c:v>
                  </c:pt>
                </c:lvl>
              </c:multiLvlStrCache>
            </c:multiLvlStrRef>
          </c:cat>
          <c:val>
            <c:numRef>
              <c:f>'[Chart in Microsoft PowerPoint]Sheet1'!$D$2:$D$8</c:f>
              <c:numCache>
                <c:formatCode>0.00%</c:formatCode>
                <c:ptCount val="7"/>
                <c:pt idx="0">
                  <c:v>0.95240000000000002</c:v>
                </c:pt>
                <c:pt idx="1">
                  <c:v>0.93510000000000004</c:v>
                </c:pt>
                <c:pt idx="2">
                  <c:v>0.93069999999999997</c:v>
                </c:pt>
                <c:pt idx="3">
                  <c:v>0.9264</c:v>
                </c:pt>
                <c:pt idx="4">
                  <c:v>0.92210000000000003</c:v>
                </c:pt>
                <c:pt idx="5">
                  <c:v>0.8831</c:v>
                </c:pt>
                <c:pt idx="6">
                  <c:v>0.60609999999999997</c:v>
                </c:pt>
              </c:numCache>
            </c:numRef>
          </c:val>
          <c:extLst>
            <c:ext xmlns:c16="http://schemas.microsoft.com/office/drawing/2014/chart" uri="{C3380CC4-5D6E-409C-BE32-E72D297353CC}">
              <c16:uniqueId val="{00000001-3877-4D82-B2F0-70292535DC37}"/>
            </c:ext>
          </c:extLst>
        </c:ser>
        <c:ser>
          <c:idx val="2"/>
          <c:order val="2"/>
          <c:tx>
            <c:strRef>
              <c:f>'[Chart in Microsoft PowerPoint]Sheet1'!$E$1</c:f>
              <c:strCache>
                <c:ptCount val="1"/>
                <c:pt idx="0">
                  <c:v>Loss</c:v>
                </c:pt>
              </c:strCache>
            </c:strRef>
          </c:tx>
          <c:spPr>
            <a:solidFill>
              <a:schemeClr val="accent3"/>
            </a:solidFill>
            <a:ln>
              <a:noFill/>
            </a:ln>
            <a:effectLst/>
          </c:spPr>
          <c:invertIfNegative val="0"/>
          <c:cat>
            <c:multiLvlStrRef>
              <c:f>'[Chart in Microsoft PowerPoint]Sheet1'!$A$2:$B$8</c:f>
              <c:multiLvlStrCache>
                <c:ptCount val="7"/>
                <c:lvl>
                  <c:pt idx="0">
                    <c:v>adam</c:v>
                  </c:pt>
                  <c:pt idx="1">
                    <c:v>adam</c:v>
                  </c:pt>
                  <c:pt idx="2">
                    <c:v>rmsprop</c:v>
                  </c:pt>
                  <c:pt idx="3">
                    <c:v>adam</c:v>
                  </c:pt>
                  <c:pt idx="4">
                    <c:v>sgd</c:v>
                  </c:pt>
                  <c:pt idx="5">
                    <c:v>adam</c:v>
                  </c:pt>
                  <c:pt idx="6">
                    <c:v>adam</c:v>
                  </c:pt>
                </c:lvl>
                <c:lvl>
                  <c:pt idx="0">
                    <c:v>VGG16</c:v>
                  </c:pt>
                  <c:pt idx="1">
                    <c:v>LeNet</c:v>
                  </c:pt>
                  <c:pt idx="2">
                    <c:v>CNN</c:v>
                  </c:pt>
                  <c:pt idx="3">
                    <c:v>CNN</c:v>
                  </c:pt>
                  <c:pt idx="4">
                    <c:v>VGG16</c:v>
                  </c:pt>
                  <c:pt idx="5">
                    <c:v>DNN</c:v>
                  </c:pt>
                  <c:pt idx="6">
                    <c:v>ResNet</c:v>
                  </c:pt>
                </c:lvl>
              </c:multiLvlStrCache>
            </c:multiLvlStrRef>
          </c:cat>
          <c:val>
            <c:numRef>
              <c:f>'[Chart in Microsoft PowerPoint]Sheet1'!$E$2:$E$8</c:f>
              <c:numCache>
                <c:formatCode>General</c:formatCode>
                <c:ptCount val="7"/>
                <c:pt idx="0">
                  <c:v>0.16969999999999999</c:v>
                </c:pt>
                <c:pt idx="1">
                  <c:v>0.182</c:v>
                </c:pt>
                <c:pt idx="2">
                  <c:v>0.20430000000000001</c:v>
                </c:pt>
                <c:pt idx="3">
                  <c:v>0.2087</c:v>
                </c:pt>
                <c:pt idx="4">
                  <c:v>0.2525</c:v>
                </c:pt>
                <c:pt idx="5">
                  <c:v>0.25190000000000001</c:v>
                </c:pt>
                <c:pt idx="6">
                  <c:v>0.58840000000000003</c:v>
                </c:pt>
              </c:numCache>
            </c:numRef>
          </c:val>
          <c:extLst>
            <c:ext xmlns:c16="http://schemas.microsoft.com/office/drawing/2014/chart" uri="{C3380CC4-5D6E-409C-BE32-E72D297353CC}">
              <c16:uniqueId val="{00000002-3877-4D82-B2F0-70292535DC37}"/>
            </c:ext>
          </c:extLst>
        </c:ser>
        <c:dLbls>
          <c:showLegendKey val="0"/>
          <c:showVal val="0"/>
          <c:showCatName val="0"/>
          <c:showSerName val="0"/>
          <c:showPercent val="0"/>
          <c:showBubbleSize val="0"/>
        </c:dLbls>
        <c:gapWidth val="150"/>
        <c:overlap val="100"/>
        <c:axId val="1160539295"/>
        <c:axId val="1160530655"/>
      </c:barChart>
      <c:catAx>
        <c:axId val="1160539295"/>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160530655"/>
        <c:crosses val="autoZero"/>
        <c:auto val="1"/>
        <c:lblAlgn val="ctr"/>
        <c:lblOffset val="100"/>
        <c:noMultiLvlLbl val="0"/>
      </c:catAx>
      <c:valAx>
        <c:axId val="1160530655"/>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160539295"/>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4/24/2025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4/24/2025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4/24/2025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4/24/2025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4/24/2025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4/24/2025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4/24/2025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4/24/2025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4/24/2025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4/24/2025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ink.springer.com/article/10.1007/s10462-024-10942-9?utm_source=chatgpt.com" TargetMode="External"/><Relationship Id="rId2" Type="http://schemas.openxmlformats.org/officeDocument/2006/relationships/hyperlink" Target="https://pmc.ncbi.nlm.nih.gov/articles/PMC9505428/?utm_source=chatgpt.com" TargetMode="External"/><Relationship Id="rId1" Type="http://schemas.openxmlformats.org/officeDocument/2006/relationships/slideLayout" Target="../slideLayouts/slideLayout2.xml"/><Relationship Id="rId4" Type="http://schemas.openxmlformats.org/officeDocument/2006/relationships/hyperlink" Target="https://www.sciencedirect.com/science/article/pii/S2352914824000017?utm_source=chatgp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competitions/diabetic-retinopathy-detec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000" dirty="0">
                <a:solidFill>
                  <a:schemeClr val="tx1"/>
                </a:solidFill>
              </a:rPr>
              <a:t>Diabetic Retinopathy Detection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BY: AYUSHI BHATLA</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9303A-F324-8BF4-5238-FFA25C797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D5FDA6-2A47-70EC-9AA1-6B850634D068}"/>
              </a:ext>
            </a:extLst>
          </p:cNvPr>
          <p:cNvSpPr>
            <a:spLocks noGrp="1"/>
          </p:cNvSpPr>
          <p:nvPr>
            <p:ph type="title"/>
          </p:nvPr>
        </p:nvSpPr>
        <p:spPr/>
        <p:txBody>
          <a:bodyPr/>
          <a:lstStyle/>
          <a:p>
            <a:r>
              <a:rPr lang="en-US" dirty="0"/>
              <a:t>Implementation Models</a:t>
            </a:r>
            <a:endParaRPr lang="en-IN" dirty="0"/>
          </a:p>
        </p:txBody>
      </p:sp>
      <p:sp>
        <p:nvSpPr>
          <p:cNvPr id="6" name="TextBox 5">
            <a:extLst>
              <a:ext uri="{FF2B5EF4-FFF2-40B4-BE49-F238E27FC236}">
                <a16:creationId xmlns:a16="http://schemas.microsoft.com/office/drawing/2014/main" id="{BB73F453-C457-697C-9654-77B5B90F3557}"/>
              </a:ext>
            </a:extLst>
          </p:cNvPr>
          <p:cNvSpPr txBox="1"/>
          <p:nvPr/>
        </p:nvSpPr>
        <p:spPr>
          <a:xfrm>
            <a:off x="1170432" y="2057400"/>
            <a:ext cx="10021824" cy="646331"/>
          </a:xfrm>
          <a:prstGeom prst="rect">
            <a:avLst/>
          </a:prstGeom>
          <a:noFill/>
        </p:spPr>
        <p:txBody>
          <a:bodyPr wrap="square" rtlCol="0">
            <a:spAutoFit/>
          </a:bodyPr>
          <a:lstStyle/>
          <a:p>
            <a:r>
              <a:rPr lang="en-US" dirty="0"/>
              <a:t>In this project, we explored and trained a diverse set of deep learning models to classify retinal images into Diabetic Retinopathy (DR) and </a:t>
            </a:r>
            <a:r>
              <a:rPr lang="en-US" dirty="0" err="1"/>
              <a:t>No_DR</a:t>
            </a:r>
            <a:r>
              <a:rPr lang="en-US" dirty="0"/>
              <a:t>:</a:t>
            </a:r>
          </a:p>
        </p:txBody>
      </p:sp>
      <p:sp>
        <p:nvSpPr>
          <p:cNvPr id="7" name="Content Placeholder 2">
            <a:extLst>
              <a:ext uri="{FF2B5EF4-FFF2-40B4-BE49-F238E27FC236}">
                <a16:creationId xmlns:a16="http://schemas.microsoft.com/office/drawing/2014/main" id="{3CCA2890-6A27-8802-9F73-F63E763D7D22}"/>
              </a:ext>
            </a:extLst>
          </p:cNvPr>
          <p:cNvSpPr txBox="1">
            <a:spLocks/>
          </p:cNvSpPr>
          <p:nvPr/>
        </p:nvSpPr>
        <p:spPr>
          <a:xfrm>
            <a:off x="1249680" y="2785872"/>
            <a:ext cx="10021824" cy="3080172"/>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5. RESNET 50 (Transfer Learning):</a:t>
            </a:r>
          </a:p>
          <a:p>
            <a:pPr marL="578358" lvl="1" indent="-285750"/>
            <a:r>
              <a:rPr lang="en-US" dirty="0"/>
              <a:t>Utilized deep residual learning via ResNet50</a:t>
            </a:r>
          </a:p>
          <a:p>
            <a:pPr marL="578358" lvl="1" indent="-285750"/>
            <a:r>
              <a:rPr lang="en-US" dirty="0"/>
              <a:t>Fine-tuned top layers with additional dense layers</a:t>
            </a:r>
          </a:p>
          <a:p>
            <a:r>
              <a:rPr lang="en-US" b="1" dirty="0"/>
              <a:t>6. LeNet (</a:t>
            </a:r>
            <a:r>
              <a:rPr lang="en-IN" b="1" dirty="0"/>
              <a:t>Recurrent Neural Network</a:t>
            </a:r>
            <a:r>
              <a:rPr lang="en-US" b="1" dirty="0"/>
              <a:t>):</a:t>
            </a:r>
          </a:p>
          <a:p>
            <a:pPr marL="578358" lvl="1" indent="-285750"/>
            <a:r>
              <a:rPr lang="en-US" dirty="0"/>
              <a:t>Classic 1998 LeNet-5 architecture adapted to RGB and modern input size. Used as a lightweight comparative model</a:t>
            </a:r>
          </a:p>
          <a:p>
            <a:r>
              <a:rPr lang="en-US" b="1" dirty="0"/>
              <a:t>7. </a:t>
            </a:r>
            <a:r>
              <a:rPr lang="en-US" b="1" dirty="0" err="1"/>
              <a:t>AlexNet</a:t>
            </a:r>
            <a:r>
              <a:rPr lang="en-US" b="1" dirty="0"/>
              <a:t> (</a:t>
            </a:r>
            <a:r>
              <a:rPr lang="en-IN" b="1" dirty="0"/>
              <a:t>Recurrent Neural Network</a:t>
            </a:r>
            <a:r>
              <a:rPr lang="en-US" b="1" dirty="0"/>
              <a:t>):</a:t>
            </a:r>
          </a:p>
          <a:p>
            <a:pPr marL="578358" lvl="1" indent="-285750"/>
            <a:r>
              <a:rPr lang="en-US" dirty="0"/>
              <a:t>Classic 1998 LeNet-5 architecture adapted to RGB and modern input size. Used as a lightweight comparative model</a:t>
            </a:r>
          </a:p>
          <a:p>
            <a:pPr marL="292608" lvl="1" indent="0">
              <a:buNone/>
            </a:pPr>
            <a:endParaRPr lang="en-US" dirty="0"/>
          </a:p>
        </p:txBody>
      </p:sp>
    </p:spTree>
    <p:extLst>
      <p:ext uri="{BB962C8B-B14F-4D97-AF65-F5344CB8AC3E}">
        <p14:creationId xmlns:p14="http://schemas.microsoft.com/office/powerpoint/2010/main" val="277991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2DA3-A5EC-F4FF-47BF-50B386C7E922}"/>
              </a:ext>
            </a:extLst>
          </p:cNvPr>
          <p:cNvSpPr>
            <a:spLocks noGrp="1"/>
          </p:cNvSpPr>
          <p:nvPr>
            <p:ph type="title"/>
          </p:nvPr>
        </p:nvSpPr>
        <p:spPr/>
        <p:txBody>
          <a:bodyPr/>
          <a:lstStyle/>
          <a:p>
            <a:r>
              <a:rPr lang="en-IN" dirty="0"/>
              <a:t>Optimizers Used</a:t>
            </a:r>
          </a:p>
        </p:txBody>
      </p:sp>
      <p:sp>
        <p:nvSpPr>
          <p:cNvPr id="3" name="Content Placeholder 2">
            <a:extLst>
              <a:ext uri="{FF2B5EF4-FFF2-40B4-BE49-F238E27FC236}">
                <a16:creationId xmlns:a16="http://schemas.microsoft.com/office/drawing/2014/main" id="{77C76553-9B35-C8C3-2289-504CFF4ACBBC}"/>
              </a:ext>
            </a:extLst>
          </p:cNvPr>
          <p:cNvSpPr>
            <a:spLocks noGrp="1"/>
          </p:cNvSpPr>
          <p:nvPr>
            <p:ph idx="1"/>
          </p:nvPr>
        </p:nvSpPr>
        <p:spPr/>
        <p:txBody>
          <a:bodyPr>
            <a:normAutofit fontScale="92500" lnSpcReduction="20000"/>
          </a:bodyPr>
          <a:lstStyle/>
          <a:p>
            <a:pPr marL="457200" indent="-457200">
              <a:buClr>
                <a:srgbClr val="0070C0"/>
              </a:buClr>
              <a:buAutoNum type="arabicPeriod"/>
            </a:pPr>
            <a:r>
              <a:rPr lang="en-US" b="1" dirty="0"/>
              <a:t>Adam (Adaptive Moment Estimation)</a:t>
            </a:r>
          </a:p>
          <a:p>
            <a:pPr marL="749808" lvl="1" indent="-457200"/>
            <a:r>
              <a:rPr lang="en-US" dirty="0"/>
              <a:t>Combines momentum and adaptive learning rates.</a:t>
            </a:r>
          </a:p>
          <a:p>
            <a:pPr marL="749808" lvl="1" indent="-457200"/>
            <a:r>
              <a:rPr lang="en-US" dirty="0"/>
              <a:t>Fast convergence with good generalization.</a:t>
            </a:r>
          </a:p>
          <a:p>
            <a:pPr marL="749808" lvl="1" indent="-457200"/>
            <a:r>
              <a:rPr lang="en-US" dirty="0"/>
              <a:t>Learning Rates Used: 0.001, 0.01</a:t>
            </a:r>
            <a:endParaRPr lang="en-US" b="1" dirty="0"/>
          </a:p>
          <a:p>
            <a:pPr marL="457200" indent="-457200">
              <a:buClr>
                <a:srgbClr val="0070C0"/>
              </a:buClr>
              <a:buFont typeface="Calibri" panose="020F0502020204030204" pitchFamily="34" charset="0"/>
              <a:buAutoNum type="arabicPeriod"/>
            </a:pPr>
            <a:r>
              <a:rPr lang="en-US" b="1" dirty="0"/>
              <a:t>SGD (Stochastic Gradient Descent)</a:t>
            </a:r>
          </a:p>
          <a:p>
            <a:pPr marL="749808" lvl="1" indent="-457200"/>
            <a:r>
              <a:rPr lang="en-US" dirty="0"/>
              <a:t>Classical optimizer with momentum.</a:t>
            </a:r>
          </a:p>
          <a:p>
            <a:pPr marL="749808" lvl="1" indent="-457200"/>
            <a:r>
              <a:rPr lang="en-US" dirty="0"/>
              <a:t>Slower convergence but often leads to better minima.</a:t>
            </a:r>
          </a:p>
          <a:p>
            <a:pPr marL="749808" lvl="1" indent="-457200"/>
            <a:r>
              <a:rPr lang="en-US" dirty="0"/>
              <a:t>Learning Rates Used: 0.001, 0.01</a:t>
            </a:r>
          </a:p>
          <a:p>
            <a:pPr marL="457200" indent="-457200">
              <a:buClr>
                <a:srgbClr val="0070C0"/>
              </a:buClr>
              <a:buAutoNum type="arabicPeriod"/>
            </a:pPr>
            <a:r>
              <a:rPr lang="en-US" b="1" dirty="0"/>
              <a:t>RMS prop</a:t>
            </a:r>
          </a:p>
          <a:p>
            <a:pPr marL="749808" lvl="1" indent="-457200"/>
            <a:r>
              <a:rPr lang="en-US" dirty="0"/>
              <a:t>Maintains a moving average of squared gradients.</a:t>
            </a:r>
          </a:p>
          <a:p>
            <a:pPr marL="749808" lvl="1" indent="-457200"/>
            <a:r>
              <a:rPr lang="en-US" dirty="0"/>
              <a:t>Works well with non-stationary objectives.</a:t>
            </a:r>
          </a:p>
          <a:p>
            <a:pPr marL="749808" lvl="1" indent="-457200"/>
            <a:r>
              <a:rPr lang="en-US" dirty="0"/>
              <a:t>Learning Rates Used: 0.001, 0.01</a:t>
            </a:r>
            <a:endParaRPr lang="en-IN" dirty="0"/>
          </a:p>
        </p:txBody>
      </p:sp>
    </p:spTree>
    <p:extLst>
      <p:ext uri="{BB962C8B-B14F-4D97-AF65-F5344CB8AC3E}">
        <p14:creationId xmlns:p14="http://schemas.microsoft.com/office/powerpoint/2010/main" val="265599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2E4E-7D2E-2ECA-AF6A-EE1F06805995}"/>
              </a:ext>
            </a:extLst>
          </p:cNvPr>
          <p:cNvSpPr>
            <a:spLocks noGrp="1"/>
          </p:cNvSpPr>
          <p:nvPr>
            <p:ph type="title"/>
          </p:nvPr>
        </p:nvSpPr>
        <p:spPr/>
        <p:txBody>
          <a:bodyPr>
            <a:normAutofit/>
          </a:bodyPr>
          <a:lstStyle/>
          <a:p>
            <a:r>
              <a:rPr lang="en-IN" sz="4000" dirty="0"/>
              <a:t>CNN Model Results [rmsprop_0.001]</a:t>
            </a:r>
          </a:p>
        </p:txBody>
      </p:sp>
      <p:pic>
        <p:nvPicPr>
          <p:cNvPr id="5" name="Picture 4">
            <a:extLst>
              <a:ext uri="{FF2B5EF4-FFF2-40B4-BE49-F238E27FC236}">
                <a16:creationId xmlns:a16="http://schemas.microsoft.com/office/drawing/2014/main" id="{C5EB9798-842B-FCC2-E039-DAA3AAD33AFB}"/>
              </a:ext>
            </a:extLst>
          </p:cNvPr>
          <p:cNvPicPr>
            <a:picLocks noChangeAspect="1"/>
          </p:cNvPicPr>
          <p:nvPr/>
        </p:nvPicPr>
        <p:blipFill>
          <a:blip r:embed="rId2"/>
          <a:srcRect r="48671"/>
          <a:stretch/>
        </p:blipFill>
        <p:spPr>
          <a:xfrm>
            <a:off x="761365" y="2092585"/>
            <a:ext cx="2941955" cy="2214880"/>
          </a:xfrm>
          <a:prstGeom prst="rect">
            <a:avLst/>
          </a:prstGeom>
        </p:spPr>
      </p:pic>
      <p:pic>
        <p:nvPicPr>
          <p:cNvPr id="6" name="Picture 5">
            <a:extLst>
              <a:ext uri="{FF2B5EF4-FFF2-40B4-BE49-F238E27FC236}">
                <a16:creationId xmlns:a16="http://schemas.microsoft.com/office/drawing/2014/main" id="{3FB984E7-58EB-5033-AEAA-D452AB4C61DF}"/>
              </a:ext>
            </a:extLst>
          </p:cNvPr>
          <p:cNvPicPr>
            <a:picLocks noChangeAspect="1"/>
          </p:cNvPicPr>
          <p:nvPr/>
        </p:nvPicPr>
        <p:blipFill>
          <a:blip r:embed="rId2"/>
          <a:srcRect l="51427"/>
          <a:stretch/>
        </p:blipFill>
        <p:spPr>
          <a:xfrm>
            <a:off x="3656393" y="2140446"/>
            <a:ext cx="2503042" cy="1991360"/>
          </a:xfrm>
          <a:prstGeom prst="rect">
            <a:avLst/>
          </a:prstGeom>
        </p:spPr>
      </p:pic>
      <p:pic>
        <p:nvPicPr>
          <p:cNvPr id="8" name="Picture 7">
            <a:extLst>
              <a:ext uri="{FF2B5EF4-FFF2-40B4-BE49-F238E27FC236}">
                <a16:creationId xmlns:a16="http://schemas.microsoft.com/office/drawing/2014/main" id="{603B76E6-3C00-0550-0D3F-23D13F173996}"/>
              </a:ext>
            </a:extLst>
          </p:cNvPr>
          <p:cNvPicPr>
            <a:picLocks noChangeAspect="1"/>
          </p:cNvPicPr>
          <p:nvPr/>
        </p:nvPicPr>
        <p:blipFill>
          <a:blip r:embed="rId3"/>
          <a:stretch>
            <a:fillRect/>
          </a:stretch>
        </p:blipFill>
        <p:spPr>
          <a:xfrm>
            <a:off x="6115190" y="2140446"/>
            <a:ext cx="4620270" cy="3547489"/>
          </a:xfrm>
          <a:prstGeom prst="rect">
            <a:avLst/>
          </a:prstGeom>
        </p:spPr>
      </p:pic>
      <p:pic>
        <p:nvPicPr>
          <p:cNvPr id="10" name="Picture 9">
            <a:extLst>
              <a:ext uri="{FF2B5EF4-FFF2-40B4-BE49-F238E27FC236}">
                <a16:creationId xmlns:a16="http://schemas.microsoft.com/office/drawing/2014/main" id="{3071CF1F-49EB-61A9-FAAC-E1DFBB2C0848}"/>
              </a:ext>
            </a:extLst>
          </p:cNvPr>
          <p:cNvPicPr>
            <a:picLocks noChangeAspect="1"/>
          </p:cNvPicPr>
          <p:nvPr/>
        </p:nvPicPr>
        <p:blipFill>
          <a:blip r:embed="rId4"/>
          <a:stretch>
            <a:fillRect/>
          </a:stretch>
        </p:blipFill>
        <p:spPr>
          <a:xfrm>
            <a:off x="1016956" y="4307465"/>
            <a:ext cx="4620270" cy="1905266"/>
          </a:xfrm>
          <a:prstGeom prst="rect">
            <a:avLst/>
          </a:prstGeom>
        </p:spPr>
      </p:pic>
    </p:spTree>
    <p:extLst>
      <p:ext uri="{BB962C8B-B14F-4D97-AF65-F5344CB8AC3E}">
        <p14:creationId xmlns:p14="http://schemas.microsoft.com/office/powerpoint/2010/main" val="1936123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4F588-E87F-176F-7C19-16FD2D9D0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A89E6-C541-2A0E-D537-14D757296951}"/>
              </a:ext>
            </a:extLst>
          </p:cNvPr>
          <p:cNvSpPr>
            <a:spLocks noGrp="1"/>
          </p:cNvSpPr>
          <p:nvPr>
            <p:ph type="title"/>
          </p:nvPr>
        </p:nvSpPr>
        <p:spPr/>
        <p:txBody>
          <a:bodyPr>
            <a:normAutofit/>
          </a:bodyPr>
          <a:lstStyle/>
          <a:p>
            <a:r>
              <a:rPr lang="en-IN" sz="4000" dirty="0"/>
              <a:t>DNN Model Results [sgd_0.001]</a:t>
            </a:r>
          </a:p>
        </p:txBody>
      </p:sp>
      <p:pic>
        <p:nvPicPr>
          <p:cNvPr id="4" name="Picture 3">
            <a:extLst>
              <a:ext uri="{FF2B5EF4-FFF2-40B4-BE49-F238E27FC236}">
                <a16:creationId xmlns:a16="http://schemas.microsoft.com/office/drawing/2014/main" id="{8A971553-76F7-27E7-8E7A-A00C6AB172FA}"/>
              </a:ext>
            </a:extLst>
          </p:cNvPr>
          <p:cNvPicPr>
            <a:picLocks noChangeAspect="1"/>
          </p:cNvPicPr>
          <p:nvPr/>
        </p:nvPicPr>
        <p:blipFill>
          <a:blip r:embed="rId2"/>
          <a:stretch>
            <a:fillRect/>
          </a:stretch>
        </p:blipFill>
        <p:spPr>
          <a:xfrm>
            <a:off x="887413" y="2121698"/>
            <a:ext cx="5208587" cy="1984224"/>
          </a:xfrm>
          <a:prstGeom prst="rect">
            <a:avLst/>
          </a:prstGeom>
        </p:spPr>
      </p:pic>
      <p:pic>
        <p:nvPicPr>
          <p:cNvPr id="9" name="Picture 8">
            <a:extLst>
              <a:ext uri="{FF2B5EF4-FFF2-40B4-BE49-F238E27FC236}">
                <a16:creationId xmlns:a16="http://schemas.microsoft.com/office/drawing/2014/main" id="{D60F7C0A-BC9C-52B9-7A4D-B3CEFF0496DC}"/>
              </a:ext>
            </a:extLst>
          </p:cNvPr>
          <p:cNvPicPr>
            <a:picLocks noChangeAspect="1"/>
          </p:cNvPicPr>
          <p:nvPr/>
        </p:nvPicPr>
        <p:blipFill>
          <a:blip r:embed="rId3"/>
          <a:stretch>
            <a:fillRect/>
          </a:stretch>
        </p:blipFill>
        <p:spPr>
          <a:xfrm>
            <a:off x="6425968" y="2258567"/>
            <a:ext cx="4122698" cy="3252413"/>
          </a:xfrm>
          <a:prstGeom prst="rect">
            <a:avLst/>
          </a:prstGeom>
        </p:spPr>
      </p:pic>
      <p:pic>
        <p:nvPicPr>
          <p:cNvPr id="12" name="Picture 11">
            <a:extLst>
              <a:ext uri="{FF2B5EF4-FFF2-40B4-BE49-F238E27FC236}">
                <a16:creationId xmlns:a16="http://schemas.microsoft.com/office/drawing/2014/main" id="{B399DA30-0B85-11D6-04A8-589B5A15BD86}"/>
              </a:ext>
            </a:extLst>
          </p:cNvPr>
          <p:cNvPicPr>
            <a:picLocks noChangeAspect="1"/>
          </p:cNvPicPr>
          <p:nvPr/>
        </p:nvPicPr>
        <p:blipFill>
          <a:blip r:embed="rId4"/>
          <a:stretch>
            <a:fillRect/>
          </a:stretch>
        </p:blipFill>
        <p:spPr>
          <a:xfrm>
            <a:off x="1441079" y="4105922"/>
            <a:ext cx="4324954" cy="1933845"/>
          </a:xfrm>
          <a:prstGeom prst="rect">
            <a:avLst/>
          </a:prstGeom>
        </p:spPr>
      </p:pic>
    </p:spTree>
    <p:extLst>
      <p:ext uri="{BB962C8B-B14F-4D97-AF65-F5344CB8AC3E}">
        <p14:creationId xmlns:p14="http://schemas.microsoft.com/office/powerpoint/2010/main" val="948994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57B1-D964-3555-9E18-934117D49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CC19-F89C-3B28-C0FF-BD1EF9FE68C1}"/>
              </a:ext>
            </a:extLst>
          </p:cNvPr>
          <p:cNvSpPr>
            <a:spLocks noGrp="1"/>
          </p:cNvSpPr>
          <p:nvPr>
            <p:ph type="title"/>
          </p:nvPr>
        </p:nvSpPr>
        <p:spPr/>
        <p:txBody>
          <a:bodyPr>
            <a:normAutofit/>
          </a:bodyPr>
          <a:lstStyle/>
          <a:p>
            <a:r>
              <a:rPr lang="en-IN" sz="4000" dirty="0"/>
              <a:t>LeNet Model Results [adam_0.001]</a:t>
            </a:r>
          </a:p>
        </p:txBody>
      </p:sp>
      <p:pic>
        <p:nvPicPr>
          <p:cNvPr id="5" name="Picture 4">
            <a:extLst>
              <a:ext uri="{FF2B5EF4-FFF2-40B4-BE49-F238E27FC236}">
                <a16:creationId xmlns:a16="http://schemas.microsoft.com/office/drawing/2014/main" id="{FA93EC85-6655-CA76-A0DA-71E1E5BFA9C6}"/>
              </a:ext>
            </a:extLst>
          </p:cNvPr>
          <p:cNvPicPr>
            <a:picLocks noChangeAspect="1"/>
          </p:cNvPicPr>
          <p:nvPr/>
        </p:nvPicPr>
        <p:blipFill>
          <a:blip r:embed="rId2"/>
          <a:stretch>
            <a:fillRect/>
          </a:stretch>
        </p:blipFill>
        <p:spPr>
          <a:xfrm>
            <a:off x="887413" y="4245922"/>
            <a:ext cx="4239217" cy="1895740"/>
          </a:xfrm>
          <a:prstGeom prst="rect">
            <a:avLst/>
          </a:prstGeom>
        </p:spPr>
      </p:pic>
      <p:pic>
        <p:nvPicPr>
          <p:cNvPr id="7" name="Picture 6">
            <a:extLst>
              <a:ext uri="{FF2B5EF4-FFF2-40B4-BE49-F238E27FC236}">
                <a16:creationId xmlns:a16="http://schemas.microsoft.com/office/drawing/2014/main" id="{E7755149-C343-28D7-68E2-4C0064F85469}"/>
              </a:ext>
            </a:extLst>
          </p:cNvPr>
          <p:cNvPicPr>
            <a:picLocks noChangeAspect="1"/>
          </p:cNvPicPr>
          <p:nvPr/>
        </p:nvPicPr>
        <p:blipFill>
          <a:blip r:embed="rId3"/>
          <a:stretch>
            <a:fillRect/>
          </a:stretch>
        </p:blipFill>
        <p:spPr>
          <a:xfrm>
            <a:off x="887413" y="1959688"/>
            <a:ext cx="6005016" cy="2286234"/>
          </a:xfrm>
          <a:prstGeom prst="rect">
            <a:avLst/>
          </a:prstGeom>
        </p:spPr>
      </p:pic>
      <p:pic>
        <p:nvPicPr>
          <p:cNvPr id="10" name="Picture 9">
            <a:extLst>
              <a:ext uri="{FF2B5EF4-FFF2-40B4-BE49-F238E27FC236}">
                <a16:creationId xmlns:a16="http://schemas.microsoft.com/office/drawing/2014/main" id="{4ABCF75B-9511-8EC3-9A96-F235971A9678}"/>
              </a:ext>
            </a:extLst>
          </p:cNvPr>
          <p:cNvPicPr>
            <a:picLocks noChangeAspect="1"/>
          </p:cNvPicPr>
          <p:nvPr/>
        </p:nvPicPr>
        <p:blipFill>
          <a:blip r:embed="rId4"/>
          <a:stretch>
            <a:fillRect/>
          </a:stretch>
        </p:blipFill>
        <p:spPr>
          <a:xfrm>
            <a:off x="7065372" y="2139696"/>
            <a:ext cx="4373558" cy="3343470"/>
          </a:xfrm>
          <a:prstGeom prst="rect">
            <a:avLst/>
          </a:prstGeom>
        </p:spPr>
      </p:pic>
    </p:spTree>
    <p:extLst>
      <p:ext uri="{BB962C8B-B14F-4D97-AF65-F5344CB8AC3E}">
        <p14:creationId xmlns:p14="http://schemas.microsoft.com/office/powerpoint/2010/main" val="403492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64DA3-73F5-BCA1-21D9-C16125FC0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8B6560-9F69-0BE7-80A9-F1D38193998B}"/>
              </a:ext>
            </a:extLst>
          </p:cNvPr>
          <p:cNvSpPr>
            <a:spLocks noGrp="1"/>
          </p:cNvSpPr>
          <p:nvPr>
            <p:ph type="title"/>
          </p:nvPr>
        </p:nvSpPr>
        <p:spPr/>
        <p:txBody>
          <a:bodyPr>
            <a:normAutofit/>
          </a:bodyPr>
          <a:lstStyle/>
          <a:p>
            <a:r>
              <a:rPr lang="en-IN" sz="4000" dirty="0"/>
              <a:t>VGG16 Model Results [None]</a:t>
            </a:r>
          </a:p>
        </p:txBody>
      </p:sp>
      <p:pic>
        <p:nvPicPr>
          <p:cNvPr id="4" name="Picture 3">
            <a:extLst>
              <a:ext uri="{FF2B5EF4-FFF2-40B4-BE49-F238E27FC236}">
                <a16:creationId xmlns:a16="http://schemas.microsoft.com/office/drawing/2014/main" id="{280D49AC-32CF-4C46-B1C2-2584A8C1ED0D}"/>
              </a:ext>
            </a:extLst>
          </p:cNvPr>
          <p:cNvPicPr>
            <a:picLocks noChangeAspect="1"/>
          </p:cNvPicPr>
          <p:nvPr/>
        </p:nvPicPr>
        <p:blipFill>
          <a:blip r:embed="rId2"/>
          <a:stretch>
            <a:fillRect/>
          </a:stretch>
        </p:blipFill>
        <p:spPr>
          <a:xfrm>
            <a:off x="6892429" y="2167128"/>
            <a:ext cx="4601639" cy="3407096"/>
          </a:xfrm>
          <a:prstGeom prst="rect">
            <a:avLst/>
          </a:prstGeom>
        </p:spPr>
      </p:pic>
      <p:pic>
        <p:nvPicPr>
          <p:cNvPr id="8" name="Picture 7">
            <a:extLst>
              <a:ext uri="{FF2B5EF4-FFF2-40B4-BE49-F238E27FC236}">
                <a16:creationId xmlns:a16="http://schemas.microsoft.com/office/drawing/2014/main" id="{940D4DB3-9AB1-2FD7-8B1D-040F1A4B4B34}"/>
              </a:ext>
            </a:extLst>
          </p:cNvPr>
          <p:cNvPicPr>
            <a:picLocks noChangeAspect="1"/>
          </p:cNvPicPr>
          <p:nvPr/>
        </p:nvPicPr>
        <p:blipFill>
          <a:blip r:embed="rId3"/>
          <a:stretch>
            <a:fillRect/>
          </a:stretch>
        </p:blipFill>
        <p:spPr>
          <a:xfrm>
            <a:off x="1097280" y="4333746"/>
            <a:ext cx="4629796" cy="1848108"/>
          </a:xfrm>
          <a:prstGeom prst="rect">
            <a:avLst/>
          </a:prstGeom>
        </p:spPr>
      </p:pic>
      <p:pic>
        <p:nvPicPr>
          <p:cNvPr id="11" name="Picture 10">
            <a:extLst>
              <a:ext uri="{FF2B5EF4-FFF2-40B4-BE49-F238E27FC236}">
                <a16:creationId xmlns:a16="http://schemas.microsoft.com/office/drawing/2014/main" id="{3A4F735B-EA5E-DAEA-9D13-188666D0CEF6}"/>
              </a:ext>
            </a:extLst>
          </p:cNvPr>
          <p:cNvPicPr>
            <a:picLocks noChangeAspect="1"/>
          </p:cNvPicPr>
          <p:nvPr/>
        </p:nvPicPr>
        <p:blipFill>
          <a:blip r:embed="rId4"/>
          <a:stretch>
            <a:fillRect/>
          </a:stretch>
        </p:blipFill>
        <p:spPr>
          <a:xfrm>
            <a:off x="697932" y="2167128"/>
            <a:ext cx="5735830" cy="2251189"/>
          </a:xfrm>
          <a:prstGeom prst="rect">
            <a:avLst/>
          </a:prstGeom>
        </p:spPr>
      </p:pic>
    </p:spTree>
    <p:extLst>
      <p:ext uri="{BB962C8B-B14F-4D97-AF65-F5344CB8AC3E}">
        <p14:creationId xmlns:p14="http://schemas.microsoft.com/office/powerpoint/2010/main" val="3315622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7C48A-FE3A-7C17-D854-4DF7A28722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BC557-E82C-FA3E-33CB-2190AD6C77B5}"/>
              </a:ext>
            </a:extLst>
          </p:cNvPr>
          <p:cNvSpPr>
            <a:spLocks noGrp="1"/>
          </p:cNvSpPr>
          <p:nvPr>
            <p:ph type="title"/>
          </p:nvPr>
        </p:nvSpPr>
        <p:spPr/>
        <p:txBody>
          <a:bodyPr>
            <a:normAutofit/>
          </a:bodyPr>
          <a:lstStyle/>
          <a:p>
            <a:r>
              <a:rPr lang="en-IN" sz="4000" dirty="0" err="1"/>
              <a:t>ResNet</a:t>
            </a:r>
            <a:r>
              <a:rPr lang="en-IN" sz="4000" dirty="0"/>
              <a:t> Model Results [adam_0.001]</a:t>
            </a:r>
          </a:p>
        </p:txBody>
      </p:sp>
      <p:pic>
        <p:nvPicPr>
          <p:cNvPr id="5" name="Picture 4">
            <a:extLst>
              <a:ext uri="{FF2B5EF4-FFF2-40B4-BE49-F238E27FC236}">
                <a16:creationId xmlns:a16="http://schemas.microsoft.com/office/drawing/2014/main" id="{6531AFF0-3979-A372-9849-8CC7E4F94004}"/>
              </a:ext>
            </a:extLst>
          </p:cNvPr>
          <p:cNvPicPr>
            <a:picLocks noChangeAspect="1"/>
          </p:cNvPicPr>
          <p:nvPr/>
        </p:nvPicPr>
        <p:blipFill>
          <a:blip r:embed="rId2"/>
          <a:stretch>
            <a:fillRect/>
          </a:stretch>
        </p:blipFill>
        <p:spPr>
          <a:xfrm>
            <a:off x="697932" y="1980429"/>
            <a:ext cx="6219922" cy="2353317"/>
          </a:xfrm>
          <a:prstGeom prst="rect">
            <a:avLst/>
          </a:prstGeom>
        </p:spPr>
      </p:pic>
      <p:pic>
        <p:nvPicPr>
          <p:cNvPr id="7" name="Picture 6">
            <a:extLst>
              <a:ext uri="{FF2B5EF4-FFF2-40B4-BE49-F238E27FC236}">
                <a16:creationId xmlns:a16="http://schemas.microsoft.com/office/drawing/2014/main" id="{FE2A47EF-D6E1-5907-82F0-287CF35C7692}"/>
              </a:ext>
            </a:extLst>
          </p:cNvPr>
          <p:cNvPicPr>
            <a:picLocks noChangeAspect="1"/>
          </p:cNvPicPr>
          <p:nvPr/>
        </p:nvPicPr>
        <p:blipFill>
          <a:blip r:embed="rId3"/>
          <a:stretch>
            <a:fillRect/>
          </a:stretch>
        </p:blipFill>
        <p:spPr>
          <a:xfrm>
            <a:off x="7175403" y="2231136"/>
            <a:ext cx="4149945" cy="3150682"/>
          </a:xfrm>
          <a:prstGeom prst="rect">
            <a:avLst/>
          </a:prstGeom>
        </p:spPr>
      </p:pic>
      <p:pic>
        <p:nvPicPr>
          <p:cNvPr id="10" name="Picture 9">
            <a:extLst>
              <a:ext uri="{FF2B5EF4-FFF2-40B4-BE49-F238E27FC236}">
                <a16:creationId xmlns:a16="http://schemas.microsoft.com/office/drawing/2014/main" id="{232A0715-F8CF-A31C-6691-25A4A5100AF0}"/>
              </a:ext>
            </a:extLst>
          </p:cNvPr>
          <p:cNvPicPr>
            <a:picLocks noChangeAspect="1"/>
          </p:cNvPicPr>
          <p:nvPr/>
        </p:nvPicPr>
        <p:blipFill>
          <a:blip r:embed="rId4"/>
          <a:stretch>
            <a:fillRect/>
          </a:stretch>
        </p:blipFill>
        <p:spPr>
          <a:xfrm>
            <a:off x="973543" y="4410721"/>
            <a:ext cx="4191585" cy="1657581"/>
          </a:xfrm>
          <a:prstGeom prst="rect">
            <a:avLst/>
          </a:prstGeom>
        </p:spPr>
      </p:pic>
    </p:spTree>
    <p:extLst>
      <p:ext uri="{BB962C8B-B14F-4D97-AF65-F5344CB8AC3E}">
        <p14:creationId xmlns:p14="http://schemas.microsoft.com/office/powerpoint/2010/main" val="1796107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EC45-818C-30EF-3190-05059CB573C4}"/>
              </a:ext>
            </a:extLst>
          </p:cNvPr>
          <p:cNvSpPr>
            <a:spLocks noGrp="1"/>
          </p:cNvSpPr>
          <p:nvPr>
            <p:ph type="title"/>
          </p:nvPr>
        </p:nvSpPr>
        <p:spPr/>
        <p:txBody>
          <a:bodyPr/>
          <a:lstStyle/>
          <a:p>
            <a:r>
              <a:rPr lang="en-IN" dirty="0"/>
              <a:t>Comparative Analysis</a:t>
            </a:r>
          </a:p>
        </p:txBody>
      </p:sp>
      <p:graphicFrame>
        <p:nvGraphicFramePr>
          <p:cNvPr id="4" name="Content Placeholder 3">
            <a:extLst>
              <a:ext uri="{FF2B5EF4-FFF2-40B4-BE49-F238E27FC236}">
                <a16:creationId xmlns:a16="http://schemas.microsoft.com/office/drawing/2014/main" id="{D37BBC4B-300C-F6C1-4E4A-0E525C4D662E}"/>
              </a:ext>
            </a:extLst>
          </p:cNvPr>
          <p:cNvGraphicFramePr>
            <a:graphicFrameLocks noGrp="1"/>
          </p:cNvGraphicFramePr>
          <p:nvPr>
            <p:ph idx="1"/>
            <p:extLst>
              <p:ext uri="{D42A27DB-BD31-4B8C-83A1-F6EECF244321}">
                <p14:modId xmlns:p14="http://schemas.microsoft.com/office/powerpoint/2010/main" val="512354443"/>
              </p:ext>
            </p:extLst>
          </p:nvPr>
        </p:nvGraphicFramePr>
        <p:xfrm>
          <a:off x="1096963" y="2048256"/>
          <a:ext cx="5742750" cy="3832692"/>
        </p:xfrm>
        <a:graphic>
          <a:graphicData uri="http://schemas.openxmlformats.org/drawingml/2006/table">
            <a:tbl>
              <a:tblPr/>
              <a:tblGrid>
                <a:gridCol w="957125">
                  <a:extLst>
                    <a:ext uri="{9D8B030D-6E8A-4147-A177-3AD203B41FA5}">
                      <a16:colId xmlns:a16="http://schemas.microsoft.com/office/drawing/2014/main" val="3220347235"/>
                    </a:ext>
                  </a:extLst>
                </a:gridCol>
                <a:gridCol w="957125">
                  <a:extLst>
                    <a:ext uri="{9D8B030D-6E8A-4147-A177-3AD203B41FA5}">
                      <a16:colId xmlns:a16="http://schemas.microsoft.com/office/drawing/2014/main" val="2564224670"/>
                    </a:ext>
                  </a:extLst>
                </a:gridCol>
                <a:gridCol w="957125">
                  <a:extLst>
                    <a:ext uri="{9D8B030D-6E8A-4147-A177-3AD203B41FA5}">
                      <a16:colId xmlns:a16="http://schemas.microsoft.com/office/drawing/2014/main" val="3465393269"/>
                    </a:ext>
                  </a:extLst>
                </a:gridCol>
                <a:gridCol w="957125">
                  <a:extLst>
                    <a:ext uri="{9D8B030D-6E8A-4147-A177-3AD203B41FA5}">
                      <a16:colId xmlns:a16="http://schemas.microsoft.com/office/drawing/2014/main" val="421285004"/>
                    </a:ext>
                  </a:extLst>
                </a:gridCol>
                <a:gridCol w="957125">
                  <a:extLst>
                    <a:ext uri="{9D8B030D-6E8A-4147-A177-3AD203B41FA5}">
                      <a16:colId xmlns:a16="http://schemas.microsoft.com/office/drawing/2014/main" val="2651045990"/>
                    </a:ext>
                  </a:extLst>
                </a:gridCol>
                <a:gridCol w="957125">
                  <a:extLst>
                    <a:ext uri="{9D8B030D-6E8A-4147-A177-3AD203B41FA5}">
                      <a16:colId xmlns:a16="http://schemas.microsoft.com/office/drawing/2014/main" val="129763221"/>
                    </a:ext>
                  </a:extLst>
                </a:gridCol>
              </a:tblGrid>
              <a:tr h="425422">
                <a:tc>
                  <a:txBody>
                    <a:bodyPr/>
                    <a:lstStyle/>
                    <a:p>
                      <a:r>
                        <a:rPr lang="en-IN"/>
                        <a:t>Rank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t>Optimizer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t>LR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Loss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6597464"/>
                  </a:ext>
                </a:extLst>
              </a:tr>
              <a:tr h="425422">
                <a:tc>
                  <a:txBody>
                    <a:bodyPr/>
                    <a:lstStyle/>
                    <a:p>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VGG16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adam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95.24%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0.1697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652559"/>
                  </a:ext>
                </a:extLst>
              </a:tr>
              <a:tr h="425422">
                <a:tc>
                  <a:txBody>
                    <a:bodyPr/>
                    <a:lstStyle/>
                    <a:p>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LeNet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adam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93.51%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0.1820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510136"/>
                  </a:ext>
                </a:extLst>
              </a:tr>
              <a:tr h="425422">
                <a:tc>
                  <a:txBody>
                    <a:bodyPr/>
                    <a:lstStyle/>
                    <a:p>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rmsprop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93.07%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0.2043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415369"/>
                  </a:ext>
                </a:extLst>
              </a:tr>
              <a:tr h="425422">
                <a:tc>
                  <a:txBody>
                    <a:bodyPr/>
                    <a:lstStyle/>
                    <a:p>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adam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92.64%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0.2087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8676862"/>
                  </a:ext>
                </a:extLst>
              </a:tr>
              <a:tr h="425422">
                <a:tc>
                  <a:txBody>
                    <a:bodyPr/>
                    <a:lstStyle/>
                    <a:p>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VGG16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sgd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92.21%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0.2525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3056950"/>
                  </a:ext>
                </a:extLst>
              </a:tr>
              <a:tr h="425422">
                <a:tc>
                  <a:txBody>
                    <a:bodyPr/>
                    <a:lstStyle/>
                    <a:p>
                      <a:r>
                        <a:rPr lang="en-IN"/>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DNN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adam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88.31%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0.2519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0165784"/>
                  </a:ext>
                </a:extLst>
              </a:tr>
              <a:tr h="425422">
                <a:tc>
                  <a:txBody>
                    <a:bodyPr/>
                    <a:lstStyle/>
                    <a:p>
                      <a:r>
                        <a:rPr lang="en-IN"/>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ResNet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adam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60.61%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t>0.5884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1002904"/>
                  </a:ext>
                </a:extLst>
              </a:tr>
            </a:tbl>
          </a:graphicData>
        </a:graphic>
      </p:graphicFrame>
      <p:graphicFrame>
        <p:nvGraphicFramePr>
          <p:cNvPr id="8" name="Chart 7">
            <a:extLst>
              <a:ext uri="{FF2B5EF4-FFF2-40B4-BE49-F238E27FC236}">
                <a16:creationId xmlns:a16="http://schemas.microsoft.com/office/drawing/2014/main" id="{90EC048A-2B95-3004-2594-72F69FDC31EC}"/>
              </a:ext>
            </a:extLst>
          </p:cNvPr>
          <p:cNvGraphicFramePr>
            <a:graphicFrameLocks/>
          </p:cNvGraphicFramePr>
          <p:nvPr>
            <p:extLst>
              <p:ext uri="{D42A27DB-BD31-4B8C-83A1-F6EECF244321}">
                <p14:modId xmlns:p14="http://schemas.microsoft.com/office/powerpoint/2010/main" val="505006693"/>
              </p:ext>
            </p:extLst>
          </p:nvPr>
        </p:nvGraphicFramePr>
        <p:xfrm>
          <a:off x="7095745" y="2377441"/>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05521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C4A9-28DC-B531-F28B-95577BDD8ED1}"/>
              </a:ext>
            </a:extLst>
          </p:cNvPr>
          <p:cNvSpPr>
            <a:spLocks noGrp="1"/>
          </p:cNvSpPr>
          <p:nvPr>
            <p:ph type="title"/>
          </p:nvPr>
        </p:nvSpPr>
        <p:spPr/>
        <p:txBody>
          <a:bodyPr/>
          <a:lstStyle/>
          <a:p>
            <a:r>
              <a:rPr lang="en-IN" dirty="0"/>
              <a:t>Conclusion</a:t>
            </a:r>
          </a:p>
        </p:txBody>
      </p:sp>
      <p:sp>
        <p:nvSpPr>
          <p:cNvPr id="4" name="Rectangle 1">
            <a:extLst>
              <a:ext uri="{FF2B5EF4-FFF2-40B4-BE49-F238E27FC236}">
                <a16:creationId xmlns:a16="http://schemas.microsoft.com/office/drawing/2014/main" id="{3B08EBD1-365A-39C0-56B0-5C5254560ADD}"/>
              </a:ext>
            </a:extLst>
          </p:cNvPr>
          <p:cNvSpPr>
            <a:spLocks noGrp="1" noChangeArrowheads="1"/>
          </p:cNvSpPr>
          <p:nvPr>
            <p:ph idx="1"/>
          </p:nvPr>
        </p:nvSpPr>
        <p:spPr bwMode="auto">
          <a:xfrm>
            <a:off x="838200" y="2126269"/>
            <a:ext cx="1051560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Abadi" panose="020B0604020104020204" pitchFamily="34" charset="0"/>
              </a:rPr>
              <a:t> Best Performing Model</a:t>
            </a:r>
            <a:br>
              <a:rPr kumimoji="0" lang="en-US" altLang="en-US" sz="1600" b="0" i="0" u="none" strike="noStrike" cap="none" normalizeH="0" baseline="0" dirty="0">
                <a:ln>
                  <a:noFill/>
                </a:ln>
                <a:solidFill>
                  <a:schemeClr val="tx1"/>
                </a:solidFill>
                <a:effectLst/>
                <a:latin typeface="Abadi" panose="020B0604020104020204" pitchFamily="34" charset="0"/>
              </a:rPr>
            </a:br>
            <a:r>
              <a:rPr kumimoji="0" lang="en-US" altLang="en-US" sz="1600" b="0" i="0" u="none" strike="noStrike" cap="none" normalizeH="0" baseline="0" dirty="0">
                <a:ln>
                  <a:noFill/>
                </a:ln>
                <a:solidFill>
                  <a:schemeClr val="tx1"/>
                </a:solidFill>
                <a:effectLst/>
                <a:latin typeface="Abadi" panose="020B0604020104020204" pitchFamily="34" charset="0"/>
              </a:rPr>
              <a:t>• VGG16 with Adam optimizer (learning rate = 0.001)</a:t>
            </a:r>
            <a:br>
              <a:rPr kumimoji="0" lang="en-US" altLang="en-US" sz="1600" b="0" i="0" u="none" strike="noStrike" cap="none" normalizeH="0" baseline="0" dirty="0">
                <a:ln>
                  <a:noFill/>
                </a:ln>
                <a:solidFill>
                  <a:schemeClr val="tx1"/>
                </a:solidFill>
                <a:effectLst/>
                <a:latin typeface="Abadi" panose="020B0604020104020204" pitchFamily="34" charset="0"/>
              </a:rPr>
            </a:br>
            <a:r>
              <a:rPr kumimoji="0" lang="en-US" altLang="en-US" sz="1600" b="0" i="0" u="none" strike="noStrike" cap="none" normalizeH="0" baseline="0" dirty="0">
                <a:ln>
                  <a:noFill/>
                </a:ln>
                <a:solidFill>
                  <a:schemeClr val="tx1"/>
                </a:solidFill>
                <a:effectLst/>
                <a:latin typeface="Abadi" panose="020B0604020104020204" pitchFamily="34" charset="0"/>
              </a:rPr>
              <a:t>• Accuracy: 95.24%</a:t>
            </a:r>
            <a:br>
              <a:rPr kumimoji="0" lang="en-US" altLang="en-US" sz="1600" b="0" i="0" u="none" strike="noStrike" cap="none" normalizeH="0" baseline="0" dirty="0">
                <a:ln>
                  <a:noFill/>
                </a:ln>
                <a:solidFill>
                  <a:schemeClr val="tx1"/>
                </a:solidFill>
                <a:effectLst/>
                <a:latin typeface="Abadi" panose="020B0604020104020204" pitchFamily="34" charset="0"/>
              </a:rPr>
            </a:br>
            <a:r>
              <a:rPr kumimoji="0" lang="en-US" altLang="en-US" sz="1600" b="0" i="0" u="none" strike="noStrike" cap="none" normalizeH="0" baseline="0" dirty="0">
                <a:ln>
                  <a:noFill/>
                </a:ln>
                <a:solidFill>
                  <a:schemeClr val="tx1"/>
                </a:solidFill>
                <a:effectLst/>
                <a:latin typeface="Abadi" panose="020B0604020104020204" pitchFamily="34" charset="0"/>
              </a:rPr>
              <a:t>• Loss: 0.1697</a:t>
            </a:r>
            <a:br>
              <a:rPr kumimoji="0" lang="en-US" altLang="en-US" sz="1600" b="0" i="0" u="none" strike="noStrike" cap="none" normalizeH="0" baseline="0" dirty="0">
                <a:ln>
                  <a:noFill/>
                </a:ln>
                <a:solidFill>
                  <a:schemeClr val="tx1"/>
                </a:solidFill>
                <a:effectLst/>
                <a:latin typeface="Abadi" panose="020B0604020104020204" pitchFamily="34" charset="0"/>
              </a:rPr>
            </a:br>
            <a:r>
              <a:rPr kumimoji="0" lang="en-US" altLang="en-US" sz="1600" b="0" i="0" u="none" strike="noStrike" cap="none" normalizeH="0" baseline="0" dirty="0">
                <a:ln>
                  <a:noFill/>
                </a:ln>
                <a:solidFill>
                  <a:schemeClr val="tx1"/>
                </a:solidFill>
                <a:effectLst/>
                <a:latin typeface="Abadi" panose="020B0604020104020204" pitchFamily="34" charset="0"/>
              </a:rPr>
              <a:t>• Delivered the most consistent and high-performing results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Abadi" panose="020B0604020104020204" pitchFamily="34" charset="0"/>
              </a:rPr>
              <a:t> Optimizer and Learning Rate Insights</a:t>
            </a:r>
            <a:br>
              <a:rPr kumimoji="0" lang="en-US" altLang="en-US" sz="1600" b="1" i="0" u="none" strike="noStrike" cap="none" normalizeH="0" baseline="0" dirty="0">
                <a:ln>
                  <a:noFill/>
                </a:ln>
                <a:solidFill>
                  <a:schemeClr val="tx1"/>
                </a:solidFill>
                <a:effectLst/>
                <a:latin typeface="Abadi" panose="020B0604020104020204" pitchFamily="34" charset="0"/>
              </a:rPr>
            </a:br>
            <a:r>
              <a:rPr kumimoji="0" lang="en-US" altLang="en-US" sz="1600" b="0" i="0" u="none" strike="noStrike" cap="none" normalizeH="0" baseline="0" dirty="0">
                <a:ln>
                  <a:noFill/>
                </a:ln>
                <a:solidFill>
                  <a:schemeClr val="tx1"/>
                </a:solidFill>
                <a:effectLst/>
                <a:latin typeface="Abadi" panose="020B0604020104020204" pitchFamily="34" charset="0"/>
              </a:rPr>
              <a:t>• Adam optimizer outperformed others across CNN, LeNet, DNN, and VGG16</a:t>
            </a:r>
            <a:br>
              <a:rPr kumimoji="0" lang="en-US" altLang="en-US" sz="1600" b="0" i="0" u="none" strike="noStrike" cap="none" normalizeH="0" baseline="0" dirty="0">
                <a:ln>
                  <a:noFill/>
                </a:ln>
                <a:solidFill>
                  <a:schemeClr val="tx1"/>
                </a:solidFill>
                <a:effectLst/>
                <a:latin typeface="Abadi" panose="020B0604020104020204" pitchFamily="34" charset="0"/>
              </a:rPr>
            </a:br>
            <a:r>
              <a:rPr kumimoji="0" lang="en-US" altLang="en-US" sz="1600" b="0" i="0" u="none" strike="noStrike" cap="none" normalizeH="0" baseline="0" dirty="0">
                <a:ln>
                  <a:noFill/>
                </a:ln>
                <a:solidFill>
                  <a:schemeClr val="tx1"/>
                </a:solidFill>
                <a:effectLst/>
                <a:latin typeface="Abadi" panose="020B0604020104020204" pitchFamily="34" charset="0"/>
              </a:rPr>
              <a:t>• Higher learning rates (0.01) generally led to a decline in accuracy</a:t>
            </a:r>
            <a:br>
              <a:rPr kumimoji="0" lang="en-US" altLang="en-US" sz="1600" b="0" i="0" u="none" strike="noStrike" cap="none" normalizeH="0" baseline="0" dirty="0">
                <a:ln>
                  <a:noFill/>
                </a:ln>
                <a:solidFill>
                  <a:schemeClr val="tx1"/>
                </a:solidFill>
                <a:effectLst/>
                <a:latin typeface="Abadi" panose="020B0604020104020204" pitchFamily="34" charset="0"/>
              </a:rPr>
            </a:br>
            <a:r>
              <a:rPr kumimoji="0" lang="en-US" altLang="en-US" sz="1600" b="0" i="0" u="none" strike="noStrike" cap="none" normalizeH="0" baseline="0" dirty="0">
                <a:ln>
                  <a:noFill/>
                </a:ln>
                <a:solidFill>
                  <a:schemeClr val="tx1"/>
                </a:solidFill>
                <a:effectLst/>
                <a:latin typeface="Abadi" panose="020B0604020104020204" pitchFamily="34" charset="0"/>
              </a:rPr>
              <a:t>• RMSprop showed average performance but lacked consistency</a:t>
            </a:r>
            <a:br>
              <a:rPr kumimoji="0" lang="en-US" altLang="en-US" sz="1600" b="0" i="0" u="none" strike="noStrike" cap="none" normalizeH="0" baseline="0" dirty="0">
                <a:ln>
                  <a:noFill/>
                </a:ln>
                <a:solidFill>
                  <a:schemeClr val="tx1"/>
                </a:solidFill>
                <a:effectLst/>
                <a:latin typeface="Abadi" panose="020B0604020104020204" pitchFamily="34" charset="0"/>
              </a:rPr>
            </a:br>
            <a:r>
              <a:rPr kumimoji="0" lang="en-US" altLang="en-US" sz="1600" b="0" i="0" u="none" strike="noStrike" cap="none" normalizeH="0" baseline="0" dirty="0">
                <a:ln>
                  <a:noFill/>
                </a:ln>
                <a:solidFill>
                  <a:schemeClr val="tx1"/>
                </a:solidFill>
                <a:effectLst/>
                <a:latin typeface="Abadi" panose="020B0604020104020204" pitchFamily="34" charset="0"/>
              </a:rPr>
              <a:t>• SGD performed less effectively, especially with complex models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Abadi" panose="020B0604020104020204" pitchFamily="34" charset="0"/>
              </a:rPr>
              <a:t> Model Architecture Observations</a:t>
            </a:r>
            <a:br>
              <a:rPr kumimoji="0" lang="en-US" altLang="en-US" sz="1600" b="0" i="0" u="none" strike="noStrike" cap="none" normalizeH="0" baseline="0" dirty="0">
                <a:ln>
                  <a:noFill/>
                </a:ln>
                <a:solidFill>
                  <a:schemeClr val="tx1"/>
                </a:solidFill>
                <a:effectLst/>
                <a:latin typeface="Abadi" panose="020B0604020104020204" pitchFamily="34" charset="0"/>
              </a:rPr>
            </a:br>
            <a:r>
              <a:rPr kumimoji="0" lang="en-US" altLang="en-US" sz="1600" b="0" i="0" u="none" strike="noStrike" cap="none" normalizeH="0" baseline="0" dirty="0">
                <a:ln>
                  <a:noFill/>
                </a:ln>
                <a:solidFill>
                  <a:schemeClr val="tx1"/>
                </a:solidFill>
                <a:effectLst/>
                <a:latin typeface="Abadi" panose="020B0604020104020204" pitchFamily="34" charset="0"/>
              </a:rPr>
              <a:t>• Simpler architectures like CNN and LeNet performed well when tuned</a:t>
            </a:r>
            <a:br>
              <a:rPr kumimoji="0" lang="en-US" altLang="en-US" sz="1600" b="0" i="0" u="none" strike="noStrike" cap="none" normalizeH="0" baseline="0" dirty="0">
                <a:ln>
                  <a:noFill/>
                </a:ln>
                <a:solidFill>
                  <a:schemeClr val="tx1"/>
                </a:solidFill>
                <a:effectLst/>
                <a:latin typeface="Abadi" panose="020B0604020104020204" pitchFamily="34" charset="0"/>
              </a:rPr>
            </a:br>
            <a:r>
              <a:rPr kumimoji="0" lang="en-US" altLang="en-US" sz="1600" b="0" i="0" u="none" strike="noStrike" cap="none" normalizeH="0" baseline="0" dirty="0">
                <a:ln>
                  <a:noFill/>
                </a:ln>
                <a:solidFill>
                  <a:schemeClr val="tx1"/>
                </a:solidFill>
                <a:effectLst/>
                <a:latin typeface="Abadi" panose="020B0604020104020204" pitchFamily="34" charset="0"/>
              </a:rPr>
              <a:t>• DNN achieved moderate performance but showed instability</a:t>
            </a:r>
            <a:br>
              <a:rPr kumimoji="0" lang="en-US" altLang="en-US" sz="1600" b="0" i="0" u="none" strike="noStrike" cap="none" normalizeH="0" baseline="0" dirty="0">
                <a:ln>
                  <a:noFill/>
                </a:ln>
                <a:solidFill>
                  <a:schemeClr val="tx1"/>
                </a:solidFill>
                <a:effectLst/>
                <a:latin typeface="Abadi" panose="020B0604020104020204" pitchFamily="34" charset="0"/>
              </a:rPr>
            </a:br>
            <a:r>
              <a:rPr kumimoji="0" lang="en-US" altLang="en-US" sz="1600" b="0" i="0" u="none" strike="noStrike" cap="none" normalizeH="0" baseline="0" dirty="0">
                <a:ln>
                  <a:noFill/>
                </a:ln>
                <a:solidFill>
                  <a:schemeClr val="tx1"/>
                </a:solidFill>
                <a:effectLst/>
                <a:latin typeface="Abadi" panose="020B0604020104020204" pitchFamily="34" charset="0"/>
              </a:rPr>
              <a:t>• </a:t>
            </a:r>
            <a:r>
              <a:rPr kumimoji="0" lang="en-US" altLang="en-US" sz="1600" b="0" i="0" u="none" strike="noStrike" cap="none" normalizeH="0" baseline="0" dirty="0" err="1">
                <a:ln>
                  <a:noFill/>
                </a:ln>
                <a:solidFill>
                  <a:schemeClr val="tx1"/>
                </a:solidFill>
                <a:effectLst/>
                <a:latin typeface="Abadi" panose="020B0604020104020204" pitchFamily="34" charset="0"/>
              </a:rPr>
              <a:t>ResNet</a:t>
            </a:r>
            <a:r>
              <a:rPr kumimoji="0" lang="en-US" altLang="en-US" sz="1600" b="0" i="0" u="none" strike="noStrike" cap="none" normalizeH="0" baseline="0" dirty="0">
                <a:ln>
                  <a:noFill/>
                </a:ln>
                <a:solidFill>
                  <a:schemeClr val="tx1"/>
                </a:solidFill>
                <a:effectLst/>
                <a:latin typeface="Abadi" panose="020B0604020104020204" pitchFamily="34" charset="0"/>
              </a:rPr>
              <a:t> underperformed—likely due to dataset size, overfitting, or configuration complexity</a:t>
            </a:r>
          </a:p>
        </p:txBody>
      </p:sp>
    </p:spTree>
    <p:extLst>
      <p:ext uri="{BB962C8B-B14F-4D97-AF65-F5344CB8AC3E}">
        <p14:creationId xmlns:p14="http://schemas.microsoft.com/office/powerpoint/2010/main" val="310978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B01F4-59E6-BD63-283D-3081E5A42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97673-55E4-3EF8-6885-8ECE39B51ED8}"/>
              </a:ext>
            </a:extLst>
          </p:cNvPr>
          <p:cNvSpPr>
            <a:spLocks noGrp="1"/>
          </p:cNvSpPr>
          <p:nvPr>
            <p:ph type="title"/>
          </p:nvPr>
        </p:nvSpPr>
        <p:spPr/>
        <p:txBody>
          <a:bodyPr/>
          <a:lstStyle/>
          <a:p>
            <a:r>
              <a:rPr lang="en-IN" dirty="0"/>
              <a:t>Conclusion</a:t>
            </a:r>
          </a:p>
        </p:txBody>
      </p:sp>
      <p:sp>
        <p:nvSpPr>
          <p:cNvPr id="4" name="Rectangle 1">
            <a:extLst>
              <a:ext uri="{FF2B5EF4-FFF2-40B4-BE49-F238E27FC236}">
                <a16:creationId xmlns:a16="http://schemas.microsoft.com/office/drawing/2014/main" id="{6304DFC6-DD0B-8149-0CD9-EFDE6DE0F152}"/>
              </a:ext>
            </a:extLst>
          </p:cNvPr>
          <p:cNvSpPr>
            <a:spLocks noGrp="1" noChangeArrowheads="1"/>
          </p:cNvSpPr>
          <p:nvPr>
            <p:ph idx="1"/>
          </p:nvPr>
        </p:nvSpPr>
        <p:spPr bwMode="auto">
          <a:xfrm>
            <a:off x="868680" y="1955440"/>
            <a:ext cx="664768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i="0" u="none" strike="noStrike" cap="none" normalizeH="0" baseline="0" dirty="0">
                <a:ln>
                  <a:noFill/>
                </a:ln>
                <a:solidFill>
                  <a:schemeClr val="tx1"/>
                </a:solidFill>
                <a:effectLst/>
                <a:latin typeface="Abadi" panose="020B0604020104020204" pitchFamily="34" charset="0"/>
              </a:rPr>
              <a:t>4. </a:t>
            </a:r>
            <a:r>
              <a:rPr kumimoji="0" lang="en-US" altLang="en-US" sz="1600" b="1" i="0" u="none" strike="noStrike" cap="none" normalizeH="0" baseline="0" dirty="0">
                <a:ln>
                  <a:noFill/>
                </a:ln>
                <a:solidFill>
                  <a:schemeClr val="tx1"/>
                </a:solidFill>
                <a:effectLst/>
                <a:latin typeface="Abadi" panose="020B0604020104020204" pitchFamily="34" charset="0"/>
              </a:rPr>
              <a:t>Deployment Readiness: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i="0" u="none" strike="noStrike" cap="none" normalizeH="0" baseline="0" dirty="0">
                <a:ln>
                  <a:noFill/>
                </a:ln>
                <a:solidFill>
                  <a:schemeClr val="tx1"/>
                </a:solidFill>
                <a:effectLst/>
                <a:latin typeface="Abadi" panose="020B0604020104020204" pitchFamily="34" charset="0"/>
              </a:rPr>
              <a:t>• VGG16 with Adam (0.001) is the most suitable for deployment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i="0" u="none" strike="noStrike" cap="none" normalizeH="0" baseline="0" dirty="0">
                <a:ln>
                  <a:noFill/>
                </a:ln>
                <a:solidFill>
                  <a:schemeClr val="tx1"/>
                </a:solidFill>
                <a:effectLst/>
                <a:latin typeface="Abadi" panose="020B0604020104020204" pitchFamily="34" charset="0"/>
              </a:rPr>
              <a:t>• Combines high accuracy, low loss, and stable learning behavior</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i="0" u="none" strike="noStrike" cap="none" normalizeH="0" baseline="0" dirty="0">
                <a:ln>
                  <a:noFill/>
                </a:ln>
                <a:solidFill>
                  <a:schemeClr val="tx1"/>
                </a:solidFill>
                <a:effectLst/>
                <a:latin typeface="Abadi" panose="020B0604020104020204" pitchFamily="34" charset="0"/>
              </a:rPr>
              <a:t>• Well-suited for real-world diabetic retinopathy screening applications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600" b="1" dirty="0">
                <a:solidFill>
                  <a:schemeClr val="tx1"/>
                </a:solidFill>
                <a:latin typeface="Abadi" panose="020B0604020104020204" pitchFamily="34" charset="0"/>
              </a:rPr>
              <a:t>5. </a:t>
            </a:r>
            <a:r>
              <a:rPr kumimoji="0" lang="en-US" altLang="en-US" sz="1600" b="1" i="0" u="none" strike="noStrike" cap="none" normalizeH="0" baseline="0" dirty="0">
                <a:ln>
                  <a:noFill/>
                </a:ln>
                <a:solidFill>
                  <a:schemeClr val="tx1"/>
                </a:solidFill>
                <a:effectLst/>
                <a:latin typeface="Abadi" panose="020B0604020104020204" pitchFamily="34" charset="0"/>
              </a:rPr>
              <a:t>Final Recommendations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i="0" u="none" strike="noStrike" cap="none" normalizeH="0" baseline="0" dirty="0">
                <a:ln>
                  <a:noFill/>
                </a:ln>
                <a:solidFill>
                  <a:schemeClr val="tx1"/>
                </a:solidFill>
                <a:effectLst/>
                <a:latin typeface="Abadi" panose="020B0604020104020204" pitchFamily="34" charset="0"/>
              </a:rPr>
              <a:t>• Prioritize VGG16 with Adam (0.001) for production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i="0" u="none" strike="noStrike" cap="none" normalizeH="0" baseline="0" dirty="0">
                <a:ln>
                  <a:noFill/>
                </a:ln>
                <a:solidFill>
                  <a:schemeClr val="tx1"/>
                </a:solidFill>
                <a:effectLst/>
                <a:latin typeface="Abadi" panose="020B0604020104020204" pitchFamily="34" charset="0"/>
              </a:rPr>
              <a:t>• Perform careful hyperparameter tuning (especially optimizer and learning rate)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i="0" u="none" strike="noStrike" cap="none" normalizeH="0" baseline="0" dirty="0">
                <a:ln>
                  <a:noFill/>
                </a:ln>
                <a:solidFill>
                  <a:schemeClr val="tx1"/>
                </a:solidFill>
                <a:effectLst/>
                <a:latin typeface="Abadi" panose="020B0604020104020204" pitchFamily="34" charset="0"/>
              </a:rPr>
              <a:t>• Ensure proper preprocessing, regularization, and data augmentation• Validate on external/clinical datasets before final deployment</a:t>
            </a:r>
          </a:p>
        </p:txBody>
      </p:sp>
      <p:pic>
        <p:nvPicPr>
          <p:cNvPr id="6" name="Picture 5">
            <a:extLst>
              <a:ext uri="{FF2B5EF4-FFF2-40B4-BE49-F238E27FC236}">
                <a16:creationId xmlns:a16="http://schemas.microsoft.com/office/drawing/2014/main" id="{034EA706-8947-1A2D-76BA-873EF3E315CD}"/>
              </a:ext>
            </a:extLst>
          </p:cNvPr>
          <p:cNvPicPr>
            <a:picLocks noChangeAspect="1"/>
          </p:cNvPicPr>
          <p:nvPr/>
        </p:nvPicPr>
        <p:blipFill>
          <a:blip r:embed="rId2"/>
          <a:stretch>
            <a:fillRect/>
          </a:stretch>
        </p:blipFill>
        <p:spPr>
          <a:xfrm>
            <a:off x="7699704" y="1955440"/>
            <a:ext cx="4382112" cy="4305901"/>
          </a:xfrm>
          <a:prstGeom prst="rect">
            <a:avLst/>
          </a:prstGeom>
        </p:spPr>
      </p:pic>
    </p:spTree>
    <p:extLst>
      <p:ext uri="{BB962C8B-B14F-4D97-AF65-F5344CB8AC3E}">
        <p14:creationId xmlns:p14="http://schemas.microsoft.com/office/powerpoint/2010/main" val="256950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0DB1-700A-8921-ED73-CA2E617F6B10}"/>
              </a:ext>
            </a:extLst>
          </p:cNvPr>
          <p:cNvSpPr>
            <a:spLocks noGrp="1"/>
          </p:cNvSpPr>
          <p:nvPr>
            <p:ph type="title"/>
          </p:nvPr>
        </p:nvSpPr>
        <p:spPr>
          <a:xfrm>
            <a:off x="1335024" y="2362291"/>
            <a:ext cx="10058400" cy="1450757"/>
          </a:xfrm>
        </p:spPr>
        <p:txBody>
          <a:bodyPr/>
          <a:lstStyle/>
          <a:p>
            <a:r>
              <a:rPr lang="en-IN" dirty="0"/>
              <a:t>INTRODUCTION</a:t>
            </a:r>
          </a:p>
        </p:txBody>
      </p:sp>
    </p:spTree>
    <p:extLst>
      <p:ext uri="{BB962C8B-B14F-4D97-AF65-F5344CB8AC3E}">
        <p14:creationId xmlns:p14="http://schemas.microsoft.com/office/powerpoint/2010/main" val="285968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B5A5-2FE9-D7DF-DFB3-33F9059C2BE7}"/>
              </a:ext>
            </a:extLst>
          </p:cNvPr>
          <p:cNvSpPr>
            <a:spLocks noGrp="1"/>
          </p:cNvSpPr>
          <p:nvPr>
            <p:ph type="title"/>
          </p:nvPr>
        </p:nvSpPr>
        <p:spPr/>
        <p:txBody>
          <a:bodyPr/>
          <a:lstStyle/>
          <a:p>
            <a:r>
              <a:rPr lang="en-IN" dirty="0"/>
              <a:t>Future Work</a:t>
            </a:r>
          </a:p>
        </p:txBody>
      </p:sp>
      <p:sp>
        <p:nvSpPr>
          <p:cNvPr id="4" name="Rectangle 1">
            <a:extLst>
              <a:ext uri="{FF2B5EF4-FFF2-40B4-BE49-F238E27FC236}">
                <a16:creationId xmlns:a16="http://schemas.microsoft.com/office/drawing/2014/main" id="{29DBB815-FB12-09FE-1D16-427FFDF11C1E}"/>
              </a:ext>
            </a:extLst>
          </p:cNvPr>
          <p:cNvSpPr>
            <a:spLocks noGrp="1" noChangeArrowheads="1"/>
          </p:cNvSpPr>
          <p:nvPr>
            <p:ph idx="1"/>
          </p:nvPr>
        </p:nvSpPr>
        <p:spPr bwMode="auto">
          <a:xfrm>
            <a:off x="1161288" y="1952664"/>
            <a:ext cx="9994392"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Expand Dataset</a:t>
            </a:r>
            <a:endParaRPr lang="en-US" altLang="en-US" sz="1400" dirty="0">
              <a:solidFill>
                <a:schemeClr val="tx1"/>
              </a:solidFill>
              <a:latin typeface="Arial" panose="020B0604020202020204" pitchFamily="34" charset="0"/>
            </a:endParaRPr>
          </a:p>
          <a:p>
            <a:pPr lvl="1"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Arial" panose="020B0604020202020204" pitchFamily="34" charset="0"/>
              </a:rPr>
              <a:t>Include more diverse and clinically verified retinal images</a:t>
            </a:r>
            <a:endParaRPr lang="en-US" altLang="en-US" sz="1400" dirty="0">
              <a:solidFill>
                <a:schemeClr val="tx1"/>
              </a:solidFill>
              <a:latin typeface="Arial" panose="020B0604020202020204" pitchFamily="34" charset="0"/>
            </a:endParaRPr>
          </a:p>
          <a:p>
            <a:pPr lvl="1"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Arial" panose="020B0604020202020204" pitchFamily="34" charset="0"/>
              </a:rPr>
              <a:t>Address class imbalance and edge cases</a:t>
            </a:r>
          </a:p>
          <a:p>
            <a:pPr marL="201168" lvl="1" indent="0" eaLnBrk="0" fontAlgn="base" hangingPunct="0">
              <a:spcBef>
                <a:spcPct val="0"/>
              </a:spcBef>
              <a:spcAft>
                <a:spcPct val="0"/>
              </a:spcAft>
              <a:buNone/>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Model Optimization</a:t>
            </a:r>
            <a:endParaRPr lang="en-US" altLang="en-US" sz="1400" dirty="0">
              <a:solidFill>
                <a:schemeClr val="tx1"/>
              </a:solidFill>
              <a:latin typeface="Arial" panose="020B0604020202020204" pitchFamily="34" charset="0"/>
            </a:endParaRPr>
          </a:p>
          <a:p>
            <a:pPr lvl="1"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Arial" panose="020B0604020202020204" pitchFamily="34" charset="0"/>
              </a:rPr>
              <a:t>Explore ensemble models (e.g., CNN + VGG16)</a:t>
            </a:r>
            <a:endParaRPr lang="en-US" altLang="en-US" sz="1400" dirty="0">
              <a:solidFill>
                <a:schemeClr val="tx1"/>
              </a:solidFill>
              <a:latin typeface="Arial" panose="020B0604020202020204" pitchFamily="34" charset="0"/>
            </a:endParaRPr>
          </a:p>
          <a:p>
            <a:pPr lvl="1"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Arial" panose="020B0604020202020204" pitchFamily="34" charset="0"/>
              </a:rPr>
              <a:t>Apply advanced tuning techniques (Bayesian Optimization, </a:t>
            </a:r>
            <a:r>
              <a:rPr kumimoji="0" lang="en-US" altLang="en-US" sz="1400" b="0" i="0" u="none" strike="noStrike" cap="none" normalizeH="0" baseline="0" dirty="0" err="1">
                <a:ln>
                  <a:noFill/>
                </a:ln>
                <a:solidFill>
                  <a:schemeClr val="tx1"/>
                </a:solidFill>
                <a:effectLst/>
                <a:latin typeface="Arial" panose="020B0604020202020204" pitchFamily="34" charset="0"/>
              </a:rPr>
              <a:t>AutoML</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201168" lvl="1" indent="0" eaLnBrk="0" fontAlgn="base" hangingPunct="0">
              <a:spcBef>
                <a:spcPct val="0"/>
              </a:spcBef>
              <a:spcAft>
                <a:spcPct val="0"/>
              </a:spcAft>
              <a:buNone/>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Explainability</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Arial" panose="020B0604020202020204" pitchFamily="34" charset="0"/>
              </a:rPr>
              <a:t>Integrate Grad-CAM and SHAP for visual model interpretation</a:t>
            </a:r>
            <a:endParaRPr lang="en-US" altLang="en-US" sz="1400" dirty="0">
              <a:solidFill>
                <a:schemeClr val="tx1"/>
              </a:solidFill>
              <a:latin typeface="Arial" panose="020B0604020202020204" pitchFamily="34" charset="0"/>
            </a:endParaRPr>
          </a:p>
          <a:p>
            <a:pPr lvl="1"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Arial" panose="020B0604020202020204" pitchFamily="34" charset="0"/>
              </a:rPr>
              <a:t>Improve model transparency for medical decision support</a:t>
            </a:r>
          </a:p>
          <a:p>
            <a:pPr marL="201168" lvl="1" indent="0" eaLnBrk="0" fontAlgn="base" hangingPunct="0">
              <a:spcBef>
                <a:spcPct val="0"/>
              </a:spcBef>
              <a:spcAft>
                <a:spcPct val="0"/>
              </a:spcAft>
              <a:buNone/>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Real-World Testing</a:t>
            </a:r>
            <a:endParaRPr lang="en-US" altLang="en-US" sz="1400" dirty="0">
              <a:solidFill>
                <a:schemeClr val="tx1"/>
              </a:solidFill>
              <a:latin typeface="Arial" panose="020B0604020202020204" pitchFamily="34" charset="0"/>
            </a:endParaRPr>
          </a:p>
          <a:p>
            <a:pPr lvl="1"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Arial" panose="020B0604020202020204" pitchFamily="34" charset="0"/>
              </a:rPr>
              <a:t>Validate model performance on external hospital datasets</a:t>
            </a:r>
            <a:endParaRPr lang="en-US" altLang="en-US" sz="1400" dirty="0">
              <a:solidFill>
                <a:schemeClr val="tx1"/>
              </a:solidFill>
              <a:latin typeface="Arial" panose="020B0604020202020204" pitchFamily="34" charset="0"/>
            </a:endParaRPr>
          </a:p>
          <a:p>
            <a:pPr lvl="1"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Arial" panose="020B0604020202020204" pitchFamily="34" charset="0"/>
              </a:rPr>
              <a:t>Deploy in clinical settings and gather user feedback</a:t>
            </a:r>
          </a:p>
          <a:p>
            <a:pPr marL="201168" lvl="1" indent="0" eaLnBrk="0" fontAlgn="base" hangingPunct="0">
              <a:spcBef>
                <a:spcPct val="0"/>
              </a:spcBef>
              <a:spcAft>
                <a:spcPct val="0"/>
              </a:spcAft>
              <a:buNone/>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Mobile and Web Deployment</a:t>
            </a:r>
            <a:endParaRPr lang="en-US" altLang="en-US" sz="1400" dirty="0">
              <a:solidFill>
                <a:schemeClr val="tx1"/>
              </a:solidFill>
              <a:latin typeface="Arial" panose="020B0604020202020204" pitchFamily="34" charset="0"/>
            </a:endParaRPr>
          </a:p>
          <a:p>
            <a:pPr lvl="1"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Arial" panose="020B0604020202020204" pitchFamily="34" charset="0"/>
              </a:rPr>
              <a:t>Develop lightweight, optimized versions for on-device inference</a:t>
            </a:r>
            <a:endParaRPr lang="en-US" altLang="en-US" sz="1400" dirty="0">
              <a:solidFill>
                <a:schemeClr val="tx1"/>
              </a:solidFill>
              <a:latin typeface="Arial" panose="020B0604020202020204" pitchFamily="34" charset="0"/>
            </a:endParaRPr>
          </a:p>
          <a:p>
            <a:pPr lvl="1" eaLnBrk="0" fontAlgn="base" hangingPunct="0">
              <a:spcBef>
                <a:spcPct val="0"/>
              </a:spcBef>
              <a:spcAft>
                <a:spcPct val="0"/>
              </a:spcAft>
              <a:buFont typeface="Wingdings" panose="05000000000000000000" pitchFamily="2" charset="2"/>
              <a:buChar char="§"/>
            </a:pPr>
            <a:r>
              <a:rPr kumimoji="0" lang="en-US" altLang="en-US" sz="1400" b="0" i="0" u="none" strike="noStrike" cap="none" normalizeH="0" baseline="0" dirty="0">
                <a:ln>
                  <a:noFill/>
                </a:ln>
                <a:solidFill>
                  <a:schemeClr val="tx1"/>
                </a:solidFill>
                <a:effectLst/>
                <a:latin typeface="Arial" panose="020B0604020202020204" pitchFamily="34" charset="0"/>
              </a:rPr>
              <a:t>Build user-friendly interfaces for medical practitioners</a:t>
            </a:r>
          </a:p>
        </p:txBody>
      </p:sp>
    </p:spTree>
    <p:extLst>
      <p:ext uri="{BB962C8B-B14F-4D97-AF65-F5344CB8AC3E}">
        <p14:creationId xmlns:p14="http://schemas.microsoft.com/office/powerpoint/2010/main" val="3517228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3120-8F1F-0F80-DDBC-03CEA8AA1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B53306-EF5F-80AC-EDF4-B1C5394EA15C}"/>
              </a:ext>
            </a:extLst>
          </p:cNvPr>
          <p:cNvSpPr>
            <a:spLocks noGrp="1"/>
          </p:cNvSpPr>
          <p:nvPr>
            <p:ph type="title"/>
          </p:nvPr>
        </p:nvSpPr>
        <p:spPr>
          <a:xfrm>
            <a:off x="1335024" y="2362291"/>
            <a:ext cx="10058400" cy="1450757"/>
          </a:xfrm>
        </p:spPr>
        <p:txBody>
          <a:bodyPr/>
          <a:lstStyle/>
          <a:p>
            <a:r>
              <a:rPr lang="en-IN" dirty="0"/>
              <a:t>Thank You</a:t>
            </a:r>
          </a:p>
        </p:txBody>
      </p:sp>
    </p:spTree>
    <p:extLst>
      <p:ext uri="{BB962C8B-B14F-4D97-AF65-F5344CB8AC3E}">
        <p14:creationId xmlns:p14="http://schemas.microsoft.com/office/powerpoint/2010/main" val="399078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9592-4FB8-7376-602E-8AB2346547DC}"/>
              </a:ext>
            </a:extLst>
          </p:cNvPr>
          <p:cNvSpPr>
            <a:spLocks noGrp="1"/>
          </p:cNvSpPr>
          <p:nvPr>
            <p:ph type="title"/>
          </p:nvPr>
        </p:nvSpPr>
        <p:spPr/>
        <p:txBody>
          <a:bodyPr/>
          <a:lstStyle/>
          <a:p>
            <a:r>
              <a:rPr lang="en-US" dirty="0"/>
              <a:t>Diabetic Retinopathy</a:t>
            </a:r>
            <a:endParaRPr lang="en-IN" dirty="0"/>
          </a:p>
        </p:txBody>
      </p:sp>
      <p:sp>
        <p:nvSpPr>
          <p:cNvPr id="3" name="Content Placeholder 2">
            <a:extLst>
              <a:ext uri="{FF2B5EF4-FFF2-40B4-BE49-F238E27FC236}">
                <a16:creationId xmlns:a16="http://schemas.microsoft.com/office/drawing/2014/main" id="{B89F0437-CC5C-1A5F-7335-DDAE6E247142}"/>
              </a:ext>
            </a:extLst>
          </p:cNvPr>
          <p:cNvSpPr>
            <a:spLocks noGrp="1"/>
          </p:cNvSpPr>
          <p:nvPr>
            <p:ph idx="1"/>
          </p:nvPr>
        </p:nvSpPr>
        <p:spPr/>
        <p:txBody>
          <a:bodyPr>
            <a:normAutofit/>
          </a:bodyPr>
          <a:lstStyle/>
          <a:p>
            <a:pPr>
              <a:buClr>
                <a:srgbClr val="0070C0"/>
              </a:buClr>
              <a:buFont typeface="Wingdings" panose="05000000000000000000" pitchFamily="2" charset="2"/>
              <a:buChar char="§"/>
            </a:pPr>
            <a:r>
              <a:rPr lang="en-US" dirty="0"/>
              <a:t> Diabetic Retinopathy (DR) is a </a:t>
            </a:r>
            <a:r>
              <a:rPr lang="en-US" b="1" dirty="0"/>
              <a:t>diabetes complication</a:t>
            </a:r>
            <a:r>
              <a:rPr lang="en-US" dirty="0"/>
              <a:t> that affects the eyes. It occurs when </a:t>
            </a:r>
            <a:r>
              <a:rPr lang="en-US" b="1" dirty="0"/>
              <a:t>high blood sugar levels damage the tiny blood vessels</a:t>
            </a:r>
            <a:r>
              <a:rPr lang="en-US" dirty="0"/>
              <a:t> in the retina — the light-sensitive tissue at the back of the eye.</a:t>
            </a:r>
          </a:p>
          <a:p>
            <a:pPr>
              <a:buClr>
                <a:srgbClr val="0070C0"/>
              </a:buClr>
              <a:buFont typeface="Wingdings" panose="05000000000000000000" pitchFamily="2" charset="2"/>
              <a:buChar char="§"/>
            </a:pPr>
            <a:r>
              <a:rPr lang="en-US" dirty="0"/>
              <a:t> As the condition progresses, it can lead to:</a:t>
            </a:r>
          </a:p>
          <a:p>
            <a:pPr lvl="1">
              <a:buClr>
                <a:srgbClr val="0070C0"/>
              </a:buClr>
              <a:buFont typeface="Wingdings" panose="05000000000000000000" pitchFamily="2" charset="2"/>
              <a:buChar char="§"/>
            </a:pPr>
            <a:r>
              <a:rPr lang="en-US" b="1" dirty="0"/>
              <a:t>Leakage of blood or fluid</a:t>
            </a:r>
            <a:r>
              <a:rPr lang="en-US" dirty="0"/>
              <a:t> into the retina</a:t>
            </a:r>
          </a:p>
          <a:p>
            <a:pPr lvl="1">
              <a:buClr>
                <a:srgbClr val="0070C0"/>
              </a:buClr>
              <a:buFont typeface="Wingdings" panose="05000000000000000000" pitchFamily="2" charset="2"/>
              <a:buChar char="§"/>
            </a:pPr>
            <a:r>
              <a:rPr lang="en-US" b="1" dirty="0"/>
              <a:t>Swelling</a:t>
            </a:r>
            <a:r>
              <a:rPr lang="en-US" dirty="0"/>
              <a:t> in parts of the retina (like the macula)</a:t>
            </a:r>
          </a:p>
          <a:p>
            <a:pPr lvl="1">
              <a:buClr>
                <a:srgbClr val="0070C0"/>
              </a:buClr>
              <a:buFont typeface="Wingdings" panose="05000000000000000000" pitchFamily="2" charset="2"/>
              <a:buChar char="§"/>
            </a:pPr>
            <a:r>
              <a:rPr lang="en-US" b="1" dirty="0"/>
              <a:t>Abnormal blood vessel growth</a:t>
            </a:r>
          </a:p>
          <a:p>
            <a:pPr lvl="1">
              <a:buClr>
                <a:srgbClr val="0070C0"/>
              </a:buClr>
              <a:buFont typeface="Wingdings" panose="05000000000000000000" pitchFamily="2" charset="2"/>
              <a:buChar char="§"/>
            </a:pPr>
            <a:r>
              <a:rPr lang="en-US" dirty="0"/>
              <a:t>Eventually, </a:t>
            </a:r>
            <a:r>
              <a:rPr lang="en-US" b="1" dirty="0"/>
              <a:t>vision loss or complete blindness</a:t>
            </a:r>
            <a:endParaRPr lang="en-US" dirty="0"/>
          </a:p>
          <a:p>
            <a:pPr marL="0" indent="0">
              <a:buClr>
                <a:srgbClr val="0070C0"/>
              </a:buClr>
              <a:buNone/>
            </a:pPr>
            <a:endParaRPr lang="en-US" dirty="0"/>
          </a:p>
        </p:txBody>
      </p:sp>
      <p:pic>
        <p:nvPicPr>
          <p:cNvPr id="7" name="Picture 6">
            <a:extLst>
              <a:ext uri="{FF2B5EF4-FFF2-40B4-BE49-F238E27FC236}">
                <a16:creationId xmlns:a16="http://schemas.microsoft.com/office/drawing/2014/main" id="{E54B77AF-F7C0-E585-AE51-7B8B44A8EAF3}"/>
              </a:ext>
            </a:extLst>
          </p:cNvPr>
          <p:cNvPicPr>
            <a:picLocks noChangeAspect="1"/>
          </p:cNvPicPr>
          <p:nvPr/>
        </p:nvPicPr>
        <p:blipFill>
          <a:blip r:embed="rId2"/>
          <a:stretch>
            <a:fillRect/>
          </a:stretch>
        </p:blipFill>
        <p:spPr>
          <a:xfrm>
            <a:off x="6269736" y="3073367"/>
            <a:ext cx="5237427" cy="2787169"/>
          </a:xfrm>
          <a:prstGeom prst="rect">
            <a:avLst/>
          </a:prstGeom>
        </p:spPr>
      </p:pic>
    </p:spTree>
    <p:extLst>
      <p:ext uri="{BB962C8B-B14F-4D97-AF65-F5344CB8AC3E}">
        <p14:creationId xmlns:p14="http://schemas.microsoft.com/office/powerpoint/2010/main" val="329373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EF68-1D2A-2FCD-267A-F597421AC87A}"/>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9C671AB8-0504-2A0E-64C2-092EC1E35E8A}"/>
              </a:ext>
            </a:extLst>
          </p:cNvPr>
          <p:cNvSpPr>
            <a:spLocks noGrp="1"/>
          </p:cNvSpPr>
          <p:nvPr>
            <p:ph idx="1"/>
          </p:nvPr>
        </p:nvSpPr>
        <p:spPr>
          <a:xfrm>
            <a:off x="1097280" y="2108201"/>
            <a:ext cx="4709160" cy="3760891"/>
          </a:xfrm>
        </p:spPr>
        <p:txBody>
          <a:bodyPr>
            <a:normAutofit fontScale="77500" lnSpcReduction="20000"/>
          </a:bodyPr>
          <a:lstStyle/>
          <a:p>
            <a:pPr marL="0" indent="0">
              <a:buNone/>
            </a:pPr>
            <a:r>
              <a:rPr lang="en-US" b="1" u="sng" dirty="0">
                <a:latin typeface="Abadi" panose="020B0604020104020204" pitchFamily="34" charset="0"/>
              </a:rPr>
              <a:t>Rising Case of Diabetic Retinopathy: </a:t>
            </a:r>
          </a:p>
          <a:p>
            <a:pPr>
              <a:buClr>
                <a:srgbClr val="0070C0"/>
              </a:buClr>
              <a:buFont typeface="Wingdings" panose="05000000000000000000" pitchFamily="2" charset="2"/>
              <a:buChar char="§"/>
            </a:pPr>
            <a:r>
              <a:rPr lang="en-US" dirty="0">
                <a:latin typeface="Abadi" panose="020B0604020104020204" pitchFamily="34" charset="0"/>
              </a:rPr>
              <a:t> DR affects over 93 million people globally</a:t>
            </a:r>
          </a:p>
          <a:p>
            <a:pPr>
              <a:buClr>
                <a:srgbClr val="0070C0"/>
              </a:buClr>
              <a:buFont typeface="Wingdings" panose="05000000000000000000" pitchFamily="2" charset="2"/>
              <a:buChar char="§"/>
            </a:pPr>
            <a:r>
              <a:rPr lang="en-US" dirty="0">
                <a:latin typeface="Abadi" panose="020B0604020104020204" pitchFamily="34" charset="0"/>
              </a:rPr>
              <a:t> Often asymptomatic in early stages, making early detection crucial</a:t>
            </a:r>
          </a:p>
          <a:p>
            <a:pPr>
              <a:buClr>
                <a:srgbClr val="0070C0"/>
              </a:buClr>
              <a:buFont typeface="Wingdings" panose="05000000000000000000" pitchFamily="2" charset="2"/>
              <a:buChar char="§"/>
            </a:pPr>
            <a:r>
              <a:rPr lang="en-US" dirty="0">
                <a:latin typeface="Abadi" panose="020B0604020104020204" pitchFamily="34" charset="0"/>
              </a:rPr>
              <a:t> Leading cause of vision impairment and blindness in working-age adults.</a:t>
            </a:r>
          </a:p>
          <a:p>
            <a:pPr marL="0" indent="0">
              <a:buClr>
                <a:srgbClr val="0070C0"/>
              </a:buClr>
              <a:buNone/>
            </a:pPr>
            <a:r>
              <a:rPr lang="en-US" b="1" u="sng" dirty="0">
                <a:latin typeface="Abadi" panose="020B0604020104020204" pitchFamily="34" charset="0"/>
              </a:rPr>
              <a:t>Challenges in Manual Diagnosis:</a:t>
            </a:r>
            <a:endParaRPr lang="en-US" dirty="0">
              <a:latin typeface="Abadi" panose="020B0604020104020204" pitchFamily="34" charset="0"/>
            </a:endParaRPr>
          </a:p>
          <a:p>
            <a:pPr>
              <a:buClr>
                <a:srgbClr val="0070C0"/>
              </a:buClr>
              <a:buFont typeface="Wingdings" panose="05000000000000000000" pitchFamily="2" charset="2"/>
              <a:buChar char="§"/>
            </a:pPr>
            <a:r>
              <a:rPr lang="en-US" dirty="0">
                <a:latin typeface="Abadi" panose="020B0604020104020204" pitchFamily="34" charset="0"/>
              </a:rPr>
              <a:t> Required trained ophthalmologist</a:t>
            </a:r>
          </a:p>
          <a:p>
            <a:pPr>
              <a:buClr>
                <a:srgbClr val="0070C0"/>
              </a:buClr>
              <a:buFont typeface="Wingdings" panose="05000000000000000000" pitchFamily="2" charset="2"/>
              <a:buChar char="§"/>
            </a:pPr>
            <a:r>
              <a:rPr lang="en-US" dirty="0">
                <a:latin typeface="Abadi" panose="020B0604020104020204" pitchFamily="34" charset="0"/>
              </a:rPr>
              <a:t> Time consuming and subjective</a:t>
            </a:r>
          </a:p>
          <a:p>
            <a:pPr>
              <a:buClr>
                <a:srgbClr val="0070C0"/>
              </a:buClr>
              <a:buFont typeface="Wingdings" panose="05000000000000000000" pitchFamily="2" charset="2"/>
              <a:buChar char="§"/>
            </a:pPr>
            <a:r>
              <a:rPr lang="en-US" dirty="0">
                <a:latin typeface="Abadi" panose="020B0604020104020204" pitchFamily="34" charset="0"/>
              </a:rPr>
              <a:t> If resource-limited settings, many patients go undiagnosed.</a:t>
            </a:r>
          </a:p>
          <a:p>
            <a:pPr marL="0" indent="0">
              <a:buClr>
                <a:srgbClr val="0070C0"/>
              </a:buClr>
              <a:buNone/>
            </a:pPr>
            <a:endParaRPr lang="en-US" dirty="0">
              <a:latin typeface="Abadi" panose="020B0604020104020204" pitchFamily="34" charset="0"/>
            </a:endParaRPr>
          </a:p>
          <a:p>
            <a:pPr marL="0" indent="0">
              <a:buClr>
                <a:srgbClr val="0070C0"/>
              </a:buClr>
              <a:buNone/>
            </a:pPr>
            <a:endParaRPr lang="en-US" b="1" u="sng" dirty="0">
              <a:latin typeface="Abadi" panose="020B0604020104020204" pitchFamily="34" charset="0"/>
            </a:endParaRPr>
          </a:p>
          <a:p>
            <a:pPr marL="0" indent="0">
              <a:buClr>
                <a:srgbClr val="0070C0"/>
              </a:buClr>
              <a:buNone/>
            </a:pPr>
            <a:endParaRPr lang="en-US" dirty="0">
              <a:latin typeface="Abadi" panose="020B0604020104020204" pitchFamily="34" charset="0"/>
            </a:endParaRPr>
          </a:p>
          <a:p>
            <a:pPr marL="0" indent="0">
              <a:buClr>
                <a:srgbClr val="0070C0"/>
              </a:buClr>
              <a:buNone/>
            </a:pPr>
            <a:endParaRPr lang="en-US" dirty="0">
              <a:latin typeface="Abadi" panose="020B0604020104020204" pitchFamily="34" charset="0"/>
            </a:endParaRPr>
          </a:p>
          <a:p>
            <a:pPr marL="0" indent="0">
              <a:buNone/>
            </a:pPr>
            <a:endParaRPr lang="en-IN" b="1" u="sng" dirty="0">
              <a:latin typeface="Abadi" panose="020B0604020104020204" pitchFamily="34" charset="0"/>
            </a:endParaRPr>
          </a:p>
        </p:txBody>
      </p:sp>
      <p:sp>
        <p:nvSpPr>
          <p:cNvPr id="8" name="Content Placeholder 2">
            <a:extLst>
              <a:ext uri="{FF2B5EF4-FFF2-40B4-BE49-F238E27FC236}">
                <a16:creationId xmlns:a16="http://schemas.microsoft.com/office/drawing/2014/main" id="{5A996FFB-7341-1CCA-A5F3-47B1282AB78F}"/>
              </a:ext>
            </a:extLst>
          </p:cNvPr>
          <p:cNvSpPr txBox="1">
            <a:spLocks/>
          </p:cNvSpPr>
          <p:nvPr/>
        </p:nvSpPr>
        <p:spPr>
          <a:xfrm>
            <a:off x="6745224" y="2108201"/>
            <a:ext cx="470916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rgbClr val="0070C0"/>
              </a:buClr>
              <a:buFont typeface="Calibri" panose="020F0502020204030204" pitchFamily="34" charset="0"/>
              <a:buNone/>
            </a:pPr>
            <a:r>
              <a:rPr lang="en-US" b="1" u="sng" dirty="0">
                <a:latin typeface="Abadi" panose="020B0604020104020204" pitchFamily="34" charset="0"/>
              </a:rPr>
              <a:t>Role of Deep Learning:</a:t>
            </a:r>
            <a:endParaRPr lang="en-US" dirty="0">
              <a:latin typeface="Abadi" panose="020B0604020104020204" pitchFamily="34" charset="0"/>
            </a:endParaRPr>
          </a:p>
          <a:p>
            <a:pPr>
              <a:buClr>
                <a:srgbClr val="0070C0"/>
              </a:buClr>
              <a:buFont typeface="Wingdings" panose="05000000000000000000" pitchFamily="2" charset="2"/>
              <a:buChar char="§"/>
            </a:pPr>
            <a:r>
              <a:rPr lang="en-US" dirty="0">
                <a:latin typeface="Abadi" panose="020B0604020104020204" pitchFamily="34" charset="0"/>
              </a:rPr>
              <a:t> Automates detection with high accuracy</a:t>
            </a:r>
          </a:p>
          <a:p>
            <a:pPr>
              <a:buClr>
                <a:srgbClr val="0070C0"/>
              </a:buClr>
              <a:buFont typeface="Wingdings" panose="05000000000000000000" pitchFamily="2" charset="2"/>
              <a:buChar char="§"/>
            </a:pPr>
            <a:r>
              <a:rPr lang="en-US" dirty="0">
                <a:latin typeface="Abadi" panose="020B0604020104020204" pitchFamily="34" charset="0"/>
              </a:rPr>
              <a:t> Can screen large volumes of retinal images</a:t>
            </a:r>
          </a:p>
          <a:p>
            <a:pPr>
              <a:buClr>
                <a:srgbClr val="0070C0"/>
              </a:buClr>
              <a:buFont typeface="Wingdings" panose="05000000000000000000" pitchFamily="2" charset="2"/>
              <a:buChar char="§"/>
            </a:pPr>
            <a:r>
              <a:rPr lang="en-US" dirty="0">
                <a:latin typeface="Abadi" panose="020B0604020104020204" pitchFamily="34" charset="0"/>
              </a:rPr>
              <a:t> Offers potential for early diagnosis and cost-effective solutions</a:t>
            </a:r>
          </a:p>
          <a:p>
            <a:pPr marL="0" indent="0">
              <a:buClr>
                <a:srgbClr val="0070C0"/>
              </a:buClr>
              <a:buFont typeface="Calibri" panose="020F0502020204030204" pitchFamily="34" charset="0"/>
              <a:buNone/>
            </a:pPr>
            <a:endParaRPr lang="en-US" dirty="0">
              <a:latin typeface="Abadi" panose="020B0604020104020204" pitchFamily="34" charset="0"/>
            </a:endParaRPr>
          </a:p>
          <a:p>
            <a:pPr marL="0" indent="0">
              <a:buClr>
                <a:srgbClr val="0070C0"/>
              </a:buClr>
              <a:buFont typeface="Calibri" panose="020F0502020204030204" pitchFamily="34" charset="0"/>
              <a:buNone/>
            </a:pPr>
            <a:endParaRPr lang="en-US" dirty="0">
              <a:latin typeface="Abadi" panose="020B0604020104020204" pitchFamily="34" charset="0"/>
            </a:endParaRPr>
          </a:p>
          <a:p>
            <a:pPr marL="0" indent="0">
              <a:buClr>
                <a:srgbClr val="0070C0"/>
              </a:buClr>
              <a:buFont typeface="Calibri" panose="020F0502020204030204" pitchFamily="34" charset="0"/>
              <a:buNone/>
            </a:pPr>
            <a:endParaRPr lang="en-US" b="1" u="sng" dirty="0">
              <a:latin typeface="Abadi" panose="020B0604020104020204" pitchFamily="34" charset="0"/>
            </a:endParaRPr>
          </a:p>
          <a:p>
            <a:pPr marL="0" indent="0">
              <a:buClr>
                <a:srgbClr val="0070C0"/>
              </a:buClr>
              <a:buFont typeface="Calibri" panose="020F0502020204030204" pitchFamily="34" charset="0"/>
              <a:buNone/>
            </a:pPr>
            <a:endParaRPr lang="en-US" dirty="0">
              <a:latin typeface="Abadi" panose="020B0604020104020204" pitchFamily="34" charset="0"/>
            </a:endParaRPr>
          </a:p>
          <a:p>
            <a:pPr marL="0" indent="0">
              <a:buClr>
                <a:srgbClr val="0070C0"/>
              </a:buClr>
              <a:buFont typeface="Calibri" panose="020F0502020204030204" pitchFamily="34" charset="0"/>
              <a:buNone/>
            </a:pPr>
            <a:endParaRPr lang="en-US" dirty="0">
              <a:latin typeface="Abadi" panose="020B0604020104020204" pitchFamily="34" charset="0"/>
            </a:endParaRPr>
          </a:p>
          <a:p>
            <a:pPr marL="0" indent="0">
              <a:buFont typeface="Calibri" panose="020F0502020204030204" pitchFamily="34" charset="0"/>
              <a:buNone/>
            </a:pPr>
            <a:endParaRPr lang="en-IN" b="1" u="sng" dirty="0">
              <a:latin typeface="Abadi" panose="020B0604020104020204" pitchFamily="34" charset="0"/>
            </a:endParaRPr>
          </a:p>
        </p:txBody>
      </p:sp>
    </p:spTree>
    <p:extLst>
      <p:ext uri="{BB962C8B-B14F-4D97-AF65-F5344CB8AC3E}">
        <p14:creationId xmlns:p14="http://schemas.microsoft.com/office/powerpoint/2010/main" val="3771292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A196B-45FE-D47C-6A5C-AC00A5DAF3A6}"/>
              </a:ext>
            </a:extLst>
          </p:cNvPr>
          <p:cNvSpPr>
            <a:spLocks noGrp="1"/>
          </p:cNvSpPr>
          <p:nvPr>
            <p:ph type="title"/>
          </p:nvPr>
        </p:nvSpPr>
        <p:spPr/>
        <p:txBody>
          <a:bodyPr/>
          <a:lstStyle/>
          <a:p>
            <a:r>
              <a:rPr lang="en-US" dirty="0"/>
              <a:t>Literature Review</a:t>
            </a:r>
            <a:endParaRPr lang="en-IN" dirty="0"/>
          </a:p>
        </p:txBody>
      </p:sp>
      <p:sp>
        <p:nvSpPr>
          <p:cNvPr id="3" name="Content Placeholder 2">
            <a:extLst>
              <a:ext uri="{FF2B5EF4-FFF2-40B4-BE49-F238E27FC236}">
                <a16:creationId xmlns:a16="http://schemas.microsoft.com/office/drawing/2014/main" id="{45CE16E0-26EB-8751-A13E-914D531B8912}"/>
              </a:ext>
            </a:extLst>
          </p:cNvPr>
          <p:cNvSpPr>
            <a:spLocks noGrp="1"/>
          </p:cNvSpPr>
          <p:nvPr>
            <p:ph idx="1"/>
          </p:nvPr>
        </p:nvSpPr>
        <p:spPr/>
        <p:txBody>
          <a:bodyPr>
            <a:normAutofit fontScale="70000" lnSpcReduction="20000"/>
          </a:bodyPr>
          <a:lstStyle/>
          <a:p>
            <a:pPr>
              <a:buNone/>
            </a:pPr>
            <a:r>
              <a:rPr lang="en-US" b="1" dirty="0"/>
              <a:t>1. Deep Learning Advancements in DR Detection</a:t>
            </a:r>
          </a:p>
          <a:p>
            <a:pPr>
              <a:buClr>
                <a:srgbClr val="00B0F0"/>
              </a:buClr>
              <a:buFont typeface="Arial" panose="020B0604020202020204" pitchFamily="34" charset="0"/>
              <a:buChar char="•"/>
            </a:pPr>
            <a:r>
              <a:rPr lang="en-US" dirty="0"/>
              <a:t> Recent studies have explored various deep learning architectures for DR detection, including CNNs, Inception-V3, and Inception-V4 networks. These models have been trained on large datasets like </a:t>
            </a:r>
            <a:r>
              <a:rPr lang="en-US" dirty="0" err="1"/>
              <a:t>EyePACS</a:t>
            </a:r>
            <a:r>
              <a:rPr lang="en-US" dirty="0"/>
              <a:t> and MESSIDOR, achieving high accuracy and sensitivity in identifying DR stages .​</a:t>
            </a:r>
            <a:r>
              <a:rPr lang="en-US" dirty="0">
                <a:hlinkClick r:id="rId2"/>
              </a:rPr>
              <a:t>PMC</a:t>
            </a:r>
            <a:endParaRPr lang="en-US" dirty="0"/>
          </a:p>
          <a:p>
            <a:pPr>
              <a:buNone/>
            </a:pPr>
            <a:r>
              <a:rPr lang="en-US" b="1" dirty="0"/>
              <a:t>2. Computational Efficiency and Model Optimization</a:t>
            </a:r>
          </a:p>
          <a:p>
            <a:pPr>
              <a:buClr>
                <a:srgbClr val="00B0F0"/>
              </a:buClr>
              <a:buFont typeface="Arial" panose="020B0604020202020204" pitchFamily="34" charset="0"/>
              <a:buChar char="•"/>
            </a:pPr>
            <a:r>
              <a:rPr lang="en-US" dirty="0"/>
              <a:t> Research has focused on developing computationally efficient deep learning models for real-time DR detection. Incorporating vision transformers into these models has shown significant improvements in accuracy while maintaining efficiency .​</a:t>
            </a:r>
            <a:r>
              <a:rPr lang="en-US" dirty="0">
                <a:hlinkClick r:id="rId3"/>
              </a:rPr>
              <a:t>SpringerLink</a:t>
            </a:r>
            <a:endParaRPr lang="en-US" dirty="0"/>
          </a:p>
          <a:p>
            <a:pPr>
              <a:buNone/>
            </a:pPr>
            <a:r>
              <a:rPr lang="en-US" b="1" dirty="0"/>
              <a:t>3. Challenges in DR Detection</a:t>
            </a:r>
          </a:p>
          <a:p>
            <a:pPr>
              <a:buClr>
                <a:srgbClr val="00B0F0"/>
              </a:buClr>
              <a:buFont typeface="Arial" panose="020B0604020202020204" pitchFamily="34" charset="0"/>
              <a:buChar char="•"/>
            </a:pPr>
            <a:r>
              <a:rPr lang="en-US" dirty="0"/>
              <a:t> Despite advancements, challenges persist, such as computational complexity, class imbalance leading to low accuracy in DR stage detection, and high maintenance costs. Addressing these issues is crucial for the practical implementation of AI models in clinical settings .​</a:t>
            </a:r>
            <a:r>
              <a:rPr lang="en-US" dirty="0">
                <a:hlinkClick r:id="rId4"/>
              </a:rPr>
              <a:t>ScienceDirect</a:t>
            </a:r>
            <a:endParaRPr lang="en-US" dirty="0"/>
          </a:p>
          <a:p>
            <a:pPr>
              <a:buNone/>
            </a:pPr>
            <a:r>
              <a:rPr lang="en-US" b="1" dirty="0"/>
              <a:t>4. Explainability in AI Models</a:t>
            </a:r>
          </a:p>
          <a:p>
            <a:pPr>
              <a:buClr>
                <a:srgbClr val="00B0F0"/>
              </a:buClr>
              <a:buFont typeface="Arial" panose="020B0604020202020204" pitchFamily="34" charset="0"/>
              <a:buChar char="•"/>
            </a:pPr>
            <a:r>
              <a:rPr lang="en-US" dirty="0"/>
              <a:t> The integration of explainable AI techniques, like Grad-CAM, has been emphasized to enhance the interpretability of deep learning models. This approach aids clinicians in understanding model decisions, thereby increasing trust and facilitating adoption in medical practice .​</a:t>
            </a:r>
          </a:p>
          <a:p>
            <a:endParaRPr lang="en-IN" dirty="0"/>
          </a:p>
        </p:txBody>
      </p:sp>
    </p:spTree>
    <p:extLst>
      <p:ext uri="{BB962C8B-B14F-4D97-AF65-F5344CB8AC3E}">
        <p14:creationId xmlns:p14="http://schemas.microsoft.com/office/powerpoint/2010/main" val="4037961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6533-50D6-F5E5-DC5F-7729B1096F2F}"/>
              </a:ext>
            </a:extLst>
          </p:cNvPr>
          <p:cNvSpPr>
            <a:spLocks noGrp="1"/>
          </p:cNvSpPr>
          <p:nvPr>
            <p:ph type="title"/>
          </p:nvPr>
        </p:nvSpPr>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772152D9-CA95-8FEE-629B-6F119D90D3BE}"/>
              </a:ext>
            </a:extLst>
          </p:cNvPr>
          <p:cNvSpPr>
            <a:spLocks noGrp="1"/>
          </p:cNvSpPr>
          <p:nvPr>
            <p:ph idx="1"/>
          </p:nvPr>
        </p:nvSpPr>
        <p:spPr/>
        <p:txBody>
          <a:bodyPr/>
          <a:lstStyle/>
          <a:p>
            <a:pPr>
              <a:buClr>
                <a:srgbClr val="0070C0"/>
              </a:buClr>
              <a:buFont typeface="Wingdings" panose="05000000000000000000" pitchFamily="2" charset="2"/>
              <a:buChar char="§"/>
            </a:pPr>
            <a:r>
              <a:rPr lang="en-US" b="1" dirty="0"/>
              <a:t> To build and train deep learning models</a:t>
            </a:r>
            <a:r>
              <a:rPr lang="en-US" dirty="0"/>
              <a:t> for accurate classification of Diabetic Retinopathy stages using retinal fundus images.</a:t>
            </a:r>
          </a:p>
          <a:p>
            <a:pPr>
              <a:buClr>
                <a:srgbClr val="0070C0"/>
              </a:buClr>
              <a:buFont typeface="Wingdings" panose="05000000000000000000" pitchFamily="2" charset="2"/>
              <a:buChar char="§"/>
            </a:pPr>
            <a:r>
              <a:rPr lang="en-US" b="1" dirty="0"/>
              <a:t> To compare the performance</a:t>
            </a:r>
            <a:r>
              <a:rPr lang="en-US" dirty="0"/>
              <a:t> of various CNN architectures (e.g., VGG16, ResNet50, </a:t>
            </a:r>
            <a:r>
              <a:rPr lang="en-US" dirty="0" err="1"/>
              <a:t>EfficientNet</a:t>
            </a:r>
            <a:r>
              <a:rPr lang="en-US" dirty="0"/>
              <a:t>) based on accuracy, F1-score, and Accuracy.</a:t>
            </a:r>
          </a:p>
          <a:p>
            <a:pPr>
              <a:buClr>
                <a:srgbClr val="0070C0"/>
              </a:buClr>
              <a:buFont typeface="Wingdings" panose="05000000000000000000" pitchFamily="2" charset="2"/>
              <a:buChar char="§"/>
            </a:pPr>
            <a:r>
              <a:rPr lang="en-US" b="1" dirty="0"/>
              <a:t> To evaluate the models' effectiveness</a:t>
            </a:r>
            <a:r>
              <a:rPr lang="en-US" dirty="0"/>
              <a:t> in early detection of Diabetic Retinopathy to support clinical diagnosis and reduce the risk of vision loss.</a:t>
            </a:r>
          </a:p>
          <a:p>
            <a:pPr marL="0" indent="0">
              <a:buClr>
                <a:srgbClr val="0070C0"/>
              </a:buClr>
              <a:buNone/>
            </a:pPr>
            <a:endParaRPr lang="en-IN" dirty="0"/>
          </a:p>
        </p:txBody>
      </p:sp>
    </p:spTree>
    <p:extLst>
      <p:ext uri="{BB962C8B-B14F-4D97-AF65-F5344CB8AC3E}">
        <p14:creationId xmlns:p14="http://schemas.microsoft.com/office/powerpoint/2010/main" val="382907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5574-877F-451B-1B7F-47D7C6A890AF}"/>
              </a:ext>
            </a:extLst>
          </p:cNvPr>
          <p:cNvSpPr>
            <a:spLocks noGrp="1"/>
          </p:cNvSpPr>
          <p:nvPr>
            <p:ph type="title"/>
          </p:nvPr>
        </p:nvSpPr>
        <p:spPr/>
        <p:txBody>
          <a:bodyPr/>
          <a:lstStyle/>
          <a:p>
            <a:r>
              <a:rPr lang="en-US" dirty="0"/>
              <a:t>Project Workflow</a:t>
            </a:r>
            <a:endParaRPr lang="en-IN" dirty="0"/>
          </a:p>
        </p:txBody>
      </p:sp>
      <p:sp>
        <p:nvSpPr>
          <p:cNvPr id="3" name="Content Placeholder 2">
            <a:extLst>
              <a:ext uri="{FF2B5EF4-FFF2-40B4-BE49-F238E27FC236}">
                <a16:creationId xmlns:a16="http://schemas.microsoft.com/office/drawing/2014/main" id="{1D65447C-5BE4-2E58-83A4-B0AD63F6C52D}"/>
              </a:ext>
            </a:extLst>
          </p:cNvPr>
          <p:cNvSpPr>
            <a:spLocks noGrp="1"/>
          </p:cNvSpPr>
          <p:nvPr>
            <p:ph idx="1"/>
          </p:nvPr>
        </p:nvSpPr>
        <p:spPr/>
        <p:txBody>
          <a:bodyPr/>
          <a:lstStyle/>
          <a:p>
            <a:r>
              <a:rPr lang="en-US" dirty="0"/>
              <a:t>1. Data Collection</a:t>
            </a:r>
          </a:p>
          <a:p>
            <a:r>
              <a:rPr lang="en-US" dirty="0"/>
              <a:t>2. Data Preprocessing</a:t>
            </a:r>
          </a:p>
          <a:p>
            <a:r>
              <a:rPr lang="en-US" dirty="0"/>
              <a:t>3. Model Building</a:t>
            </a:r>
          </a:p>
          <a:p>
            <a:r>
              <a:rPr lang="en-US" dirty="0"/>
              <a:t>4. Model Training and Evaluation</a:t>
            </a:r>
          </a:p>
          <a:p>
            <a:r>
              <a:rPr lang="en-US" dirty="0"/>
              <a:t>5. Model Explainability</a:t>
            </a:r>
          </a:p>
          <a:p>
            <a:r>
              <a:rPr lang="en-US" dirty="0"/>
              <a:t>6. Results and Comparison</a:t>
            </a:r>
          </a:p>
          <a:p>
            <a:r>
              <a:rPr lang="en-US" dirty="0"/>
              <a:t>7. Conclusion</a:t>
            </a:r>
            <a:endParaRPr lang="en-IN" dirty="0"/>
          </a:p>
        </p:txBody>
      </p:sp>
      <p:pic>
        <p:nvPicPr>
          <p:cNvPr id="14338" name="Picture 2" descr="Generated image">
            <a:extLst>
              <a:ext uri="{FF2B5EF4-FFF2-40B4-BE49-F238E27FC236}">
                <a16:creationId xmlns:a16="http://schemas.microsoft.com/office/drawing/2014/main" id="{DBB552F4-9984-1197-6AB6-4B2ABAA3F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960" y="2002536"/>
            <a:ext cx="4020312" cy="422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666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E31-87BB-63BC-48F9-84029817FA92}"/>
              </a:ext>
            </a:extLst>
          </p:cNvPr>
          <p:cNvSpPr>
            <a:spLocks noGrp="1"/>
          </p:cNvSpPr>
          <p:nvPr>
            <p:ph type="title"/>
          </p:nvPr>
        </p:nvSpPr>
        <p:spPr/>
        <p:txBody>
          <a:bodyPr/>
          <a:lstStyle/>
          <a:p>
            <a:r>
              <a:rPr lang="en-IN" dirty="0"/>
              <a:t>About Dataset</a:t>
            </a:r>
          </a:p>
        </p:txBody>
      </p:sp>
      <p:sp>
        <p:nvSpPr>
          <p:cNvPr id="3" name="Content Placeholder 2">
            <a:extLst>
              <a:ext uri="{FF2B5EF4-FFF2-40B4-BE49-F238E27FC236}">
                <a16:creationId xmlns:a16="http://schemas.microsoft.com/office/drawing/2014/main" id="{E4FC599C-934B-9481-0B29-94AD363CCDA9}"/>
              </a:ext>
            </a:extLst>
          </p:cNvPr>
          <p:cNvSpPr>
            <a:spLocks noGrp="1"/>
          </p:cNvSpPr>
          <p:nvPr>
            <p:ph idx="1"/>
          </p:nvPr>
        </p:nvSpPr>
        <p:spPr>
          <a:xfrm>
            <a:off x="1097280" y="2108201"/>
            <a:ext cx="5239512" cy="3760891"/>
          </a:xfrm>
        </p:spPr>
        <p:txBody>
          <a:bodyPr>
            <a:normAutofit lnSpcReduction="10000"/>
          </a:bodyPr>
          <a:lstStyle/>
          <a:p>
            <a:r>
              <a:rPr lang="en-IN" sz="1400" b="1" dirty="0"/>
              <a:t>Source:</a:t>
            </a:r>
            <a:br>
              <a:rPr lang="en-US" sz="1400" dirty="0"/>
            </a:br>
            <a:r>
              <a:rPr lang="en-US" sz="1400" dirty="0"/>
              <a:t>• Kaggle: Diabetic Retinopathy Detection Dataset</a:t>
            </a:r>
            <a:br>
              <a:rPr lang="en-US" sz="1400" dirty="0"/>
            </a:br>
            <a:r>
              <a:rPr lang="en-US" sz="1400" dirty="0"/>
              <a:t>• Link: </a:t>
            </a:r>
            <a:r>
              <a:rPr lang="en-US" sz="1400" dirty="0">
                <a:hlinkClick r:id="rId2"/>
              </a:rPr>
              <a:t>https://www.kaggle.com/competitions/diabetic-retinopathy-detection</a:t>
            </a:r>
            <a:endParaRPr lang="en-US" sz="1400" dirty="0"/>
          </a:p>
          <a:p>
            <a:r>
              <a:rPr lang="en-US" sz="1400" b="1" dirty="0"/>
              <a:t>Structure:</a:t>
            </a:r>
          </a:p>
          <a:p>
            <a:pPr>
              <a:lnSpc>
                <a:spcPct val="100000"/>
              </a:lnSpc>
            </a:pPr>
            <a:r>
              <a:rPr lang="en-US" sz="1400" dirty="0"/>
              <a:t>• Three folders: train, validation, test</a:t>
            </a:r>
            <a:br>
              <a:rPr lang="en-US" sz="1400" dirty="0"/>
            </a:br>
            <a:r>
              <a:rPr lang="en-US" sz="1400" dirty="0"/>
              <a:t>• Two classes:</a:t>
            </a:r>
            <a:br>
              <a:rPr lang="en-US" sz="1400" dirty="0"/>
            </a:br>
            <a:r>
              <a:rPr lang="en-US" sz="1400" dirty="0"/>
              <a:t>– dr (diabetic retinopathy present)</a:t>
            </a:r>
            <a:br>
              <a:rPr lang="en-US" sz="1400" dirty="0"/>
            </a:br>
            <a:r>
              <a:rPr lang="en-US" sz="1400" dirty="0"/>
              <a:t>– no_dr (no diabetic retinopathy)</a:t>
            </a:r>
          </a:p>
          <a:p>
            <a:pPr>
              <a:lnSpc>
                <a:spcPct val="100000"/>
              </a:lnSpc>
            </a:pPr>
            <a:r>
              <a:rPr lang="en-US" sz="1400" b="1" dirty="0"/>
              <a:t>Image Count:</a:t>
            </a:r>
          </a:p>
          <a:p>
            <a:pPr>
              <a:lnSpc>
                <a:spcPct val="100000"/>
              </a:lnSpc>
            </a:pPr>
            <a:r>
              <a:rPr lang="en-IN" sz="1400" dirty="0"/>
              <a:t>• Train: [2076] images</a:t>
            </a:r>
            <a:br>
              <a:rPr lang="en-IN" sz="1400" dirty="0"/>
            </a:br>
            <a:r>
              <a:rPr lang="en-IN" sz="1400" dirty="0"/>
              <a:t>• Validation: [531] images</a:t>
            </a:r>
            <a:br>
              <a:rPr lang="en-IN" sz="1400" dirty="0"/>
            </a:br>
            <a:r>
              <a:rPr lang="en-IN" sz="1400" dirty="0"/>
              <a:t>• Test: [231] images</a:t>
            </a:r>
            <a:br>
              <a:rPr lang="en-IN" sz="1400" dirty="0"/>
            </a:br>
            <a:r>
              <a:rPr lang="en-IN" sz="1400" dirty="0"/>
              <a:t>• Total: [2838] images</a:t>
            </a:r>
            <a:endParaRPr lang="en-IN" sz="1400" b="1" dirty="0"/>
          </a:p>
        </p:txBody>
      </p:sp>
      <p:sp>
        <p:nvSpPr>
          <p:cNvPr id="4" name="Content Placeholder 2">
            <a:extLst>
              <a:ext uri="{FF2B5EF4-FFF2-40B4-BE49-F238E27FC236}">
                <a16:creationId xmlns:a16="http://schemas.microsoft.com/office/drawing/2014/main" id="{8B566EE9-C355-CA88-D05B-02F498893956}"/>
              </a:ext>
            </a:extLst>
          </p:cNvPr>
          <p:cNvSpPr txBox="1">
            <a:spLocks/>
          </p:cNvSpPr>
          <p:nvPr/>
        </p:nvSpPr>
        <p:spPr>
          <a:xfrm>
            <a:off x="6446520" y="4229862"/>
            <a:ext cx="4529328" cy="1990174"/>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400" b="1" dirty="0"/>
              <a:t>Image Format &amp; Size:</a:t>
            </a:r>
            <a:br>
              <a:rPr lang="en-US" sz="1400" dirty="0"/>
            </a:br>
            <a:r>
              <a:rPr lang="en-US" sz="1400" dirty="0"/>
              <a:t>• Format: JPEG/PNG</a:t>
            </a:r>
            <a:br>
              <a:rPr lang="en-US" sz="1400" dirty="0"/>
            </a:br>
            <a:r>
              <a:rPr lang="en-US" sz="1400" dirty="0"/>
              <a:t>• Resized to 224×224 pixels for model compatibility</a:t>
            </a:r>
          </a:p>
          <a:p>
            <a:r>
              <a:rPr lang="en-US" sz="1400" b="1" dirty="0"/>
              <a:t>Preprocessing:</a:t>
            </a:r>
          </a:p>
          <a:p>
            <a:pPr>
              <a:lnSpc>
                <a:spcPct val="100000"/>
              </a:lnSpc>
            </a:pPr>
            <a:r>
              <a:rPr lang="en-US" sz="1400" dirty="0"/>
              <a:t>• Rescaling pixel values to [0, 1]</a:t>
            </a:r>
            <a:br>
              <a:rPr lang="en-US" sz="1400" dirty="0"/>
            </a:br>
            <a:r>
              <a:rPr lang="en-US" sz="1400" dirty="0"/>
              <a:t>• Augmentation: rotation, zoom, flip for generalization </a:t>
            </a:r>
          </a:p>
        </p:txBody>
      </p:sp>
      <p:pic>
        <p:nvPicPr>
          <p:cNvPr id="9" name="Picture 8">
            <a:extLst>
              <a:ext uri="{FF2B5EF4-FFF2-40B4-BE49-F238E27FC236}">
                <a16:creationId xmlns:a16="http://schemas.microsoft.com/office/drawing/2014/main" id="{7A13416F-3F48-DD1E-D482-39E3DFAE1DE1}"/>
              </a:ext>
            </a:extLst>
          </p:cNvPr>
          <p:cNvPicPr>
            <a:picLocks noChangeAspect="1"/>
          </p:cNvPicPr>
          <p:nvPr/>
        </p:nvPicPr>
        <p:blipFill>
          <a:blip r:embed="rId3"/>
          <a:stretch>
            <a:fillRect/>
          </a:stretch>
        </p:blipFill>
        <p:spPr>
          <a:xfrm>
            <a:off x="6446520" y="2002536"/>
            <a:ext cx="5084064" cy="2055791"/>
          </a:xfrm>
          <a:prstGeom prst="rect">
            <a:avLst/>
          </a:prstGeom>
        </p:spPr>
      </p:pic>
    </p:spTree>
    <p:extLst>
      <p:ext uri="{BB962C8B-B14F-4D97-AF65-F5344CB8AC3E}">
        <p14:creationId xmlns:p14="http://schemas.microsoft.com/office/powerpoint/2010/main" val="1474248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5C23-5D58-0C27-6C71-704C161D0821}"/>
              </a:ext>
            </a:extLst>
          </p:cNvPr>
          <p:cNvSpPr>
            <a:spLocks noGrp="1"/>
          </p:cNvSpPr>
          <p:nvPr>
            <p:ph type="title"/>
          </p:nvPr>
        </p:nvSpPr>
        <p:spPr/>
        <p:txBody>
          <a:bodyPr/>
          <a:lstStyle/>
          <a:p>
            <a:r>
              <a:rPr lang="en-US" dirty="0"/>
              <a:t>Implementation Models</a:t>
            </a:r>
            <a:endParaRPr lang="en-IN" dirty="0"/>
          </a:p>
        </p:txBody>
      </p:sp>
      <p:sp>
        <p:nvSpPr>
          <p:cNvPr id="3" name="Content Placeholder 2">
            <a:extLst>
              <a:ext uri="{FF2B5EF4-FFF2-40B4-BE49-F238E27FC236}">
                <a16:creationId xmlns:a16="http://schemas.microsoft.com/office/drawing/2014/main" id="{61D7C2C0-E469-8FE6-8240-E39983C23FFD}"/>
              </a:ext>
            </a:extLst>
          </p:cNvPr>
          <p:cNvSpPr>
            <a:spLocks noGrp="1"/>
          </p:cNvSpPr>
          <p:nvPr>
            <p:ph idx="1"/>
          </p:nvPr>
        </p:nvSpPr>
        <p:spPr>
          <a:xfrm>
            <a:off x="6291072" y="2859024"/>
            <a:ext cx="4315968" cy="3080172"/>
          </a:xfrm>
        </p:spPr>
        <p:txBody>
          <a:bodyPr>
            <a:normAutofit/>
          </a:bodyPr>
          <a:lstStyle/>
          <a:p>
            <a:r>
              <a:rPr lang="en-US" b="1" dirty="0"/>
              <a:t>3. DNN (Deep Neural Network):</a:t>
            </a:r>
          </a:p>
          <a:p>
            <a:pPr marL="578358" lvl="1" indent="-285750"/>
            <a:r>
              <a:rPr lang="en-US" dirty="0"/>
              <a:t>Fully connected architecture</a:t>
            </a:r>
          </a:p>
          <a:p>
            <a:pPr marL="578358" lvl="1" indent="-285750"/>
            <a:r>
              <a:rPr lang="en-US" dirty="0"/>
              <a:t>Used flattened image input for classification</a:t>
            </a:r>
          </a:p>
          <a:p>
            <a:r>
              <a:rPr lang="en-US" b="1" dirty="0"/>
              <a:t>4. VGG16 (</a:t>
            </a:r>
            <a:r>
              <a:rPr lang="en-IN" b="1" dirty="0"/>
              <a:t>Transfer Learning</a:t>
            </a:r>
            <a:r>
              <a:rPr lang="en-US" b="1" dirty="0"/>
              <a:t>):</a:t>
            </a:r>
          </a:p>
          <a:p>
            <a:pPr marL="578358" lvl="1" indent="-285750"/>
            <a:r>
              <a:rPr lang="en-US" dirty="0"/>
              <a:t>Pre-trained VGG16 (ImageNet) as feature extractor.</a:t>
            </a:r>
          </a:p>
          <a:p>
            <a:pPr marL="578358" lvl="1" indent="-285750"/>
            <a:r>
              <a:rPr lang="en-US" dirty="0"/>
              <a:t>Added custom dense layers for DR classification</a:t>
            </a:r>
          </a:p>
        </p:txBody>
      </p:sp>
      <p:sp>
        <p:nvSpPr>
          <p:cNvPr id="6" name="TextBox 5">
            <a:extLst>
              <a:ext uri="{FF2B5EF4-FFF2-40B4-BE49-F238E27FC236}">
                <a16:creationId xmlns:a16="http://schemas.microsoft.com/office/drawing/2014/main" id="{AD632813-6D80-0042-4251-A5D5E107492B}"/>
              </a:ext>
            </a:extLst>
          </p:cNvPr>
          <p:cNvSpPr txBox="1"/>
          <p:nvPr/>
        </p:nvSpPr>
        <p:spPr>
          <a:xfrm>
            <a:off x="1170432" y="2057400"/>
            <a:ext cx="10021824" cy="646331"/>
          </a:xfrm>
          <a:prstGeom prst="rect">
            <a:avLst/>
          </a:prstGeom>
          <a:noFill/>
        </p:spPr>
        <p:txBody>
          <a:bodyPr wrap="square" rtlCol="0">
            <a:spAutoFit/>
          </a:bodyPr>
          <a:lstStyle/>
          <a:p>
            <a:r>
              <a:rPr lang="en-US" dirty="0"/>
              <a:t>In this project, we explored and trained a diverse set of deep learning models to classify retinal images into Diabetic Retinopathy (DR) and </a:t>
            </a:r>
            <a:r>
              <a:rPr lang="en-US" dirty="0" err="1"/>
              <a:t>No_DR</a:t>
            </a:r>
            <a:r>
              <a:rPr lang="en-US" dirty="0"/>
              <a:t>:</a:t>
            </a:r>
          </a:p>
        </p:txBody>
      </p:sp>
      <p:sp>
        <p:nvSpPr>
          <p:cNvPr id="7" name="Content Placeholder 2">
            <a:extLst>
              <a:ext uri="{FF2B5EF4-FFF2-40B4-BE49-F238E27FC236}">
                <a16:creationId xmlns:a16="http://schemas.microsoft.com/office/drawing/2014/main" id="{D372B12F-6616-133B-4ED3-48067ED006C5}"/>
              </a:ext>
            </a:extLst>
          </p:cNvPr>
          <p:cNvSpPr txBox="1">
            <a:spLocks/>
          </p:cNvSpPr>
          <p:nvPr/>
        </p:nvSpPr>
        <p:spPr>
          <a:xfrm>
            <a:off x="1249680" y="2785872"/>
            <a:ext cx="4315968" cy="308017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a:t>1. CNN (Convolutional Neural Network):</a:t>
            </a:r>
          </a:p>
          <a:p>
            <a:pPr marL="578358" lvl="1" indent="-285750"/>
            <a:r>
              <a:rPr lang="en-US"/>
              <a:t>Custom-built 2-layer CNN architecture</a:t>
            </a:r>
          </a:p>
          <a:p>
            <a:pPr marL="578358" lvl="1" indent="-285750"/>
            <a:r>
              <a:rPr lang="en-US"/>
              <a:t>Used as a baseline for image classification</a:t>
            </a:r>
          </a:p>
          <a:p>
            <a:r>
              <a:rPr lang="en-US" b="1"/>
              <a:t>2. RNN (</a:t>
            </a:r>
            <a:r>
              <a:rPr lang="en-IN" b="1"/>
              <a:t>Recurrent Neural Network</a:t>
            </a:r>
            <a:r>
              <a:rPr lang="en-US" b="1"/>
              <a:t>):</a:t>
            </a:r>
          </a:p>
          <a:p>
            <a:pPr marL="578358" lvl="1" indent="-285750"/>
            <a:r>
              <a:rPr lang="en-US"/>
              <a:t>Combined CNN features with LSTM using Time Distributed wrapper</a:t>
            </a:r>
          </a:p>
          <a:p>
            <a:pPr marL="578358" lvl="1" indent="-285750"/>
            <a:r>
              <a:rPr lang="en-US"/>
              <a:t>Useful for capturing sequential spatial features (simulated 1-frame sequences)</a:t>
            </a:r>
            <a:endParaRPr lang="en-US" dirty="0"/>
          </a:p>
        </p:txBody>
      </p:sp>
    </p:spTree>
    <p:extLst>
      <p:ext uri="{BB962C8B-B14F-4D97-AF65-F5344CB8AC3E}">
        <p14:creationId xmlns:p14="http://schemas.microsoft.com/office/powerpoint/2010/main" val="1920109169"/>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{8C6088B2-8370-4085-BCC4-35D28FE92724}tf22712842_win32</Template>
  <TotalTime>1251</TotalTime>
  <Words>1344</Words>
  <Application>Microsoft Office PowerPoint</Application>
  <PresentationFormat>Widescreen</PresentationFormat>
  <Paragraphs>188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Abadi</vt:lpstr>
      <vt:lpstr>Arial</vt:lpstr>
      <vt:lpstr>Bookman Old Style</vt:lpstr>
      <vt:lpstr>Calibri</vt:lpstr>
      <vt:lpstr>Franklin Gothic Book</vt:lpstr>
      <vt:lpstr>Wingdings</vt:lpstr>
      <vt:lpstr>Custom</vt:lpstr>
      <vt:lpstr>Diabetic Retinopathy Detection</vt:lpstr>
      <vt:lpstr>INTRODUCTION</vt:lpstr>
      <vt:lpstr>Diabetic Retinopathy</vt:lpstr>
      <vt:lpstr>PROBLEM STATEMENT</vt:lpstr>
      <vt:lpstr>Literature Review</vt:lpstr>
      <vt:lpstr>Objective</vt:lpstr>
      <vt:lpstr>Project Workflow</vt:lpstr>
      <vt:lpstr>About Dataset</vt:lpstr>
      <vt:lpstr>Implementation Models</vt:lpstr>
      <vt:lpstr>Implementation Models</vt:lpstr>
      <vt:lpstr>Optimizers Used</vt:lpstr>
      <vt:lpstr>CNN Model Results [rmsprop_0.001]</vt:lpstr>
      <vt:lpstr>DNN Model Results [sgd_0.001]</vt:lpstr>
      <vt:lpstr>LeNet Model Results [adam_0.001]</vt:lpstr>
      <vt:lpstr>VGG16 Model Results [None]</vt:lpstr>
      <vt:lpstr>ResNet Model Results [adam_0.001]</vt:lpstr>
      <vt:lpstr>Comparative Analysis</vt:lpstr>
      <vt:lpstr>Conclusion</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hp</cp:lastModifiedBy>
  <cp:revision>8</cp:revision>
  <dcterms:created xsi:type="dcterms:W3CDTF">2025-04-22T03:59:52Z</dcterms:created>
  <dcterms:modified xsi:type="dcterms:W3CDTF">2025-04-24T10:05:09Z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